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58" r:id="rId6"/>
    <p:sldId id="261" r:id="rId7"/>
    <p:sldId id="266" r:id="rId8"/>
    <p:sldId id="262" r:id="rId9"/>
    <p:sldId id="263" r:id="rId10"/>
    <p:sldId id="264" r:id="rId11"/>
    <p:sldId id="265" r:id="rId12"/>
    <p:sldId id="267" r:id="rId13"/>
    <p:sldId id="268" r:id="rId14"/>
    <p:sldId id="272" r:id="rId15"/>
    <p:sldId id="273" r:id="rId16"/>
    <p:sldId id="274" r:id="rId17"/>
    <p:sldId id="287" r:id="rId18"/>
    <p:sldId id="289" r:id="rId19"/>
    <p:sldId id="275" r:id="rId20"/>
    <p:sldId id="276" r:id="rId21"/>
    <p:sldId id="277" r:id="rId22"/>
    <p:sldId id="278" r:id="rId23"/>
    <p:sldId id="290" r:id="rId24"/>
    <p:sldId id="279" r:id="rId25"/>
    <p:sldId id="291" r:id="rId26"/>
    <p:sldId id="292" r:id="rId27"/>
    <p:sldId id="296" r:id="rId28"/>
    <p:sldId id="293" r:id="rId29"/>
    <p:sldId id="294" r:id="rId30"/>
    <p:sldId id="295" r:id="rId31"/>
    <p:sldId id="270" r:id="rId32"/>
    <p:sldId id="271" r:id="rId33"/>
    <p:sldId id="26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1" autoAdjust="0"/>
    <p:restoredTop sz="94667" autoAdjust="0"/>
  </p:normalViewPr>
  <p:slideViewPr>
    <p:cSldViewPr>
      <p:cViewPr varScale="1">
        <p:scale>
          <a:sx n="75" d="100"/>
          <a:sy n="75" d="100"/>
        </p:scale>
        <p:origin x="-100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4/6/2011</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vr225.stepx.com:3388/federal-reserve-system" TargetMode="External"/><Relationship Id="rId2" Type="http://schemas.openxmlformats.org/officeDocument/2006/relationships/hyperlink" Target="http://svr225.stepx.com:3388/united-state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1"/>
            <a:ext cx="7620000" cy="1142999"/>
          </a:xfrm>
        </p:spPr>
        <p:txBody>
          <a:bodyPr>
            <a:normAutofit fontScale="90000"/>
          </a:bodyPr>
          <a:lstStyle/>
          <a:p>
            <a:r>
              <a:rPr lang="en-US" dirty="0" smtClean="0"/>
              <a:t>Classical Theory of Employment</a:t>
            </a:r>
            <a:br>
              <a:rPr lang="en-US" dirty="0" smtClean="0"/>
            </a:br>
            <a:r>
              <a:rPr lang="en-US" dirty="0" err="1" smtClean="0"/>
              <a:t>vs</a:t>
            </a:r>
            <a:r>
              <a:rPr lang="en-US" dirty="0" smtClean="0"/>
              <a:t/>
            </a:r>
            <a:br>
              <a:rPr lang="en-US" dirty="0" smtClean="0"/>
            </a:br>
            <a:r>
              <a:rPr lang="en-US" dirty="0" smtClean="0"/>
              <a:t>Keynesian Theory of Employment</a:t>
            </a:r>
            <a:endParaRPr lang="en-US" dirty="0"/>
          </a:p>
        </p:txBody>
      </p:sp>
      <p:pic>
        <p:nvPicPr>
          <p:cNvPr id="1026" name="Picture 2" descr="C:\Users\upani\Pictures\images.jpg"/>
          <p:cNvPicPr>
            <a:picLocks noChangeAspect="1" noChangeArrowheads="1"/>
          </p:cNvPicPr>
          <p:nvPr/>
        </p:nvPicPr>
        <p:blipFill>
          <a:blip r:embed="rId2"/>
          <a:srcRect/>
          <a:stretch>
            <a:fillRect/>
          </a:stretch>
        </p:blipFill>
        <p:spPr bwMode="auto">
          <a:xfrm>
            <a:off x="5486400" y="4404020"/>
            <a:ext cx="3505200" cy="2453980"/>
          </a:xfrm>
          <a:prstGeom prst="rect">
            <a:avLst/>
          </a:prstGeom>
          <a:noFill/>
        </p:spPr>
      </p:pic>
      <p:pic>
        <p:nvPicPr>
          <p:cNvPr id="1027" name="Picture 3" descr="C:\Users\upani\Pictures\34789.jpg"/>
          <p:cNvPicPr>
            <a:picLocks noChangeAspect="1" noChangeArrowheads="1"/>
          </p:cNvPicPr>
          <p:nvPr/>
        </p:nvPicPr>
        <p:blipFill>
          <a:blip r:embed="rId3"/>
          <a:srcRect/>
          <a:stretch>
            <a:fillRect/>
          </a:stretch>
        </p:blipFill>
        <p:spPr bwMode="auto">
          <a:xfrm>
            <a:off x="152400" y="3962400"/>
            <a:ext cx="5032375" cy="2895600"/>
          </a:xfrm>
          <a:prstGeom prst="rect">
            <a:avLst/>
          </a:prstGeom>
          <a:noFill/>
        </p:spPr>
      </p:pic>
      <p:pic>
        <p:nvPicPr>
          <p:cNvPr id="1028" name="Picture 4" descr="C:\Users\upani\Pictures\ideawebgd.jpg"/>
          <p:cNvPicPr>
            <a:picLocks noChangeAspect="1" noChangeArrowheads="1"/>
          </p:cNvPicPr>
          <p:nvPr/>
        </p:nvPicPr>
        <p:blipFill>
          <a:blip r:embed="rId4"/>
          <a:srcRect/>
          <a:stretch>
            <a:fillRect/>
          </a:stretch>
        </p:blipFill>
        <p:spPr bwMode="auto">
          <a:xfrm>
            <a:off x="2514600" y="1657350"/>
            <a:ext cx="4781618" cy="24574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411162"/>
          </a:xfrm>
        </p:spPr>
        <p:txBody>
          <a:bodyPr>
            <a:normAutofit fontScale="90000"/>
          </a:bodyPr>
          <a:lstStyle/>
          <a:p>
            <a:r>
              <a:rPr lang="en-US" dirty="0" smtClean="0"/>
              <a:t>Supply curve (Long-run)</a:t>
            </a:r>
            <a:endParaRPr lang="en-US" dirty="0"/>
          </a:p>
        </p:txBody>
      </p:sp>
      <p:sp>
        <p:nvSpPr>
          <p:cNvPr id="3" name="Content Placeholder 2"/>
          <p:cNvSpPr>
            <a:spLocks noGrp="1"/>
          </p:cNvSpPr>
          <p:nvPr>
            <p:ph idx="1"/>
          </p:nvPr>
        </p:nvSpPr>
        <p:spPr>
          <a:xfrm>
            <a:off x="381000" y="3657600"/>
            <a:ext cx="8229600" cy="3047999"/>
          </a:xfrm>
        </p:spPr>
        <p:txBody>
          <a:bodyPr>
            <a:normAutofit/>
          </a:bodyPr>
          <a:lstStyle/>
          <a:p>
            <a:r>
              <a:rPr lang="en-US" sz="2800" dirty="0" smtClean="0"/>
              <a:t>Y* grows over time as the economy accumulates resources and technology improves </a:t>
            </a:r>
            <a:r>
              <a:rPr lang="en-US" sz="2800" dirty="0" smtClean="0">
                <a:sym typeface="Symbol" pitchFamily="18" charset="2"/>
              </a:rPr>
              <a:t> AS curve moves to the right </a:t>
            </a:r>
          </a:p>
          <a:p>
            <a:r>
              <a:rPr lang="en-US" sz="2400" dirty="0" smtClean="0"/>
              <a:t>Y* is “exogenous with respect to the price level” </a:t>
            </a:r>
          </a:p>
          <a:p>
            <a:pPr>
              <a:buFont typeface="Symbol" pitchFamily="18" charset="2"/>
              <a:buChar char="®"/>
            </a:pPr>
            <a:r>
              <a:rPr lang="en-US" sz="2400" dirty="0" smtClean="0"/>
              <a:t>illustrated </a:t>
            </a:r>
            <a:r>
              <a:rPr lang="en-US" sz="2400" dirty="0" smtClean="0"/>
              <a:t>as a vertical line   since graphed in terms of the price level</a:t>
            </a:r>
          </a:p>
          <a:p>
            <a:pPr algn="just">
              <a:buNone/>
            </a:pPr>
            <a:endParaRPr lang="en-US" dirty="0"/>
          </a:p>
        </p:txBody>
      </p:sp>
      <p:pic>
        <p:nvPicPr>
          <p:cNvPr id="4" name="Picture 7" descr="dor28112_0505"/>
          <p:cNvPicPr>
            <a:picLocks noChangeAspect="1" noChangeArrowheads="1"/>
          </p:cNvPicPr>
          <p:nvPr/>
        </p:nvPicPr>
        <p:blipFill>
          <a:blip r:embed="rId2"/>
          <a:srcRect/>
          <a:stretch>
            <a:fillRect/>
          </a:stretch>
        </p:blipFill>
        <p:spPr bwMode="auto">
          <a:xfrm>
            <a:off x="1447800" y="838200"/>
            <a:ext cx="5410200" cy="25146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381000"/>
          </a:xfrm>
        </p:spPr>
        <p:txBody>
          <a:bodyPr>
            <a:normAutofit fontScale="90000"/>
          </a:bodyPr>
          <a:lstStyle/>
          <a:p>
            <a:r>
              <a:rPr lang="en-US" dirty="0" smtClean="0"/>
              <a:t>Keynesian supply curve (Short-run)</a:t>
            </a:r>
            <a:endParaRPr lang="en-US" dirty="0"/>
          </a:p>
        </p:txBody>
      </p:sp>
      <p:pic>
        <p:nvPicPr>
          <p:cNvPr id="4" name="Picture 7" descr="dor28112_0504"/>
          <p:cNvPicPr>
            <a:picLocks noGrp="1" noChangeAspect="1" noChangeArrowheads="1"/>
          </p:cNvPicPr>
          <p:nvPr>
            <p:ph idx="1"/>
          </p:nvPr>
        </p:nvPicPr>
        <p:blipFill>
          <a:blip r:embed="rId2"/>
          <a:srcRect t="2941" r="41176"/>
          <a:stretch>
            <a:fillRect/>
          </a:stretch>
        </p:blipFill>
        <p:spPr bwMode="auto">
          <a:xfrm>
            <a:off x="5334000" y="762000"/>
            <a:ext cx="3810000" cy="2514600"/>
          </a:xfrm>
          <a:prstGeom prst="rect">
            <a:avLst/>
          </a:prstGeom>
          <a:noFill/>
        </p:spPr>
      </p:pic>
      <p:sp>
        <p:nvSpPr>
          <p:cNvPr id="9" name="Content Placeholder 2"/>
          <p:cNvSpPr txBox="1">
            <a:spLocks/>
          </p:cNvSpPr>
          <p:nvPr/>
        </p:nvSpPr>
        <p:spPr>
          <a:xfrm>
            <a:off x="152400" y="762000"/>
            <a:ext cx="5105400" cy="5867401"/>
          </a:xfrm>
          <a:prstGeom prst="rect">
            <a:avLst/>
          </a:prstGeom>
        </p:spPr>
        <p:txBody>
          <a:bodyPr vert="horz" lIns="91440" tIns="45720" rIns="91440" bIns="45720" rtlCol="0">
            <a:normAutofit lnSpcReduction="10000"/>
          </a:bodyPr>
          <a:lstStyle/>
          <a:p>
            <a:pPr marL="342900" lvl="0" indent="-342900" algn="just">
              <a:spcBef>
                <a:spcPct val="20000"/>
              </a:spcBef>
              <a:buFont typeface="Arial" pitchFamily="34" charset="0"/>
              <a:buChar char="•"/>
            </a:pPr>
            <a:r>
              <a:rPr lang="en-US" sz="1900" dirty="0" smtClean="0">
                <a:latin typeface="Times New Roman" pitchFamily="18" charset="0"/>
                <a:cs typeface="Times New Roman" pitchFamily="18" charset="0"/>
              </a:rPr>
              <a:t>The Keynesian supply curve is horizontal, indicating firms will supply whatever amount of goods is demanded at the existing price </a:t>
            </a:r>
            <a:r>
              <a:rPr lang="en-US" sz="1900" dirty="0" smtClean="0">
                <a:latin typeface="Times New Roman" pitchFamily="18" charset="0"/>
                <a:cs typeface="Times New Roman" pitchFamily="18" charset="0"/>
              </a:rPr>
              <a:t>level.</a:t>
            </a:r>
          </a:p>
          <a:p>
            <a:pPr lvl="1"/>
            <a:r>
              <a:rPr lang="en-US" sz="1900" dirty="0" smtClean="0">
                <a:latin typeface="Times New Roman" pitchFamily="18" charset="0"/>
                <a:cs typeface="Times New Roman" pitchFamily="18" charset="0"/>
              </a:rPr>
              <a:t>Since unemployment exists, firms can obtain any amount of labor at the going wage rate </a:t>
            </a:r>
            <a:endParaRPr lang="en-US" sz="1900" dirty="0" smtClean="0">
              <a:latin typeface="Times New Roman" pitchFamily="18" charset="0"/>
              <a:cs typeface="Times New Roman" pitchFamily="18" charset="0"/>
              <a:sym typeface="Symbol" pitchFamily="18" charset="2"/>
            </a:endParaRPr>
          </a:p>
          <a:p>
            <a:pPr lvl="1"/>
            <a:r>
              <a:rPr lang="en-US" sz="1900" dirty="0" smtClean="0">
                <a:latin typeface="Times New Roman" pitchFamily="18" charset="0"/>
                <a:cs typeface="Times New Roman" pitchFamily="18" charset="0"/>
                <a:sym typeface="Symbol" pitchFamily="18" charset="2"/>
              </a:rPr>
              <a:t>Since average cost of production does not change as output changes, firms willing to supply as much as is demanded at the existing price level</a:t>
            </a:r>
            <a:endParaRPr lang="en-US" sz="1900" dirty="0" smtClean="0">
              <a:latin typeface="Times New Roman" pitchFamily="18" charset="0"/>
              <a:cs typeface="Times New Roman" pitchFamily="18" charset="0"/>
            </a:endParaRPr>
          </a:p>
          <a:p>
            <a:pPr>
              <a:buFont typeface="Arial" pitchFamily="34" charset="0"/>
              <a:buChar char="•"/>
            </a:pPr>
            <a:r>
              <a:rPr lang="en-US" sz="1900" dirty="0" smtClean="0">
                <a:latin typeface="Times New Roman" pitchFamily="18" charset="0"/>
                <a:cs typeface="Times New Roman" pitchFamily="18" charset="0"/>
              </a:rPr>
              <a:t>Intellectual genesis of the Keynesian AS curve is found in the Great Depression, when it seemed firms could increase production without increasing P by putting idle K and N to work</a:t>
            </a:r>
          </a:p>
          <a:p>
            <a:endParaRPr lang="en-US" sz="1900" dirty="0" smtClean="0">
              <a:latin typeface="Times New Roman" pitchFamily="18" charset="0"/>
              <a:cs typeface="Times New Roman" pitchFamily="18" charset="0"/>
            </a:endParaRPr>
          </a:p>
          <a:p>
            <a:pPr>
              <a:buFont typeface="Arial" pitchFamily="34" charset="0"/>
              <a:buChar char="•"/>
            </a:pPr>
            <a:r>
              <a:rPr lang="en-US" sz="1900" dirty="0" smtClean="0">
                <a:latin typeface="Times New Roman" pitchFamily="18" charset="0"/>
                <a:cs typeface="Times New Roman" pitchFamily="18" charset="0"/>
              </a:rPr>
              <a:t>Additionally</a:t>
            </a:r>
            <a:r>
              <a:rPr lang="en-US" sz="1900" dirty="0" smtClean="0">
                <a:latin typeface="Times New Roman" pitchFamily="18" charset="0"/>
                <a:cs typeface="Times New Roman" pitchFamily="18" charset="0"/>
              </a:rPr>
              <a:t>, prices are viewed as “sticky” in the short run, or firms are reluctant to change prices and wages when demand shifts</a:t>
            </a:r>
          </a:p>
          <a:p>
            <a:pPr lvl="1">
              <a:buFont typeface="Arial" pitchFamily="34" charset="0"/>
              <a:buChar char="•"/>
            </a:pPr>
            <a:r>
              <a:rPr lang="en-US" sz="1900" dirty="0" smtClean="0">
                <a:latin typeface="Times New Roman" pitchFamily="18" charset="0"/>
                <a:cs typeface="Times New Roman" pitchFamily="18" charset="0"/>
              </a:rPr>
              <a:t>Instead firms increase/decrease output in response to demand shift = flat AS curve in the short run</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conclude on AS/AD Models</a:t>
            </a:r>
            <a:endParaRPr lang="en-US" dirty="0"/>
          </a:p>
        </p:txBody>
      </p:sp>
      <p:sp>
        <p:nvSpPr>
          <p:cNvPr id="3" name="Content Placeholder 2"/>
          <p:cNvSpPr>
            <a:spLocks noGrp="1"/>
          </p:cNvSpPr>
          <p:nvPr>
            <p:ph idx="1"/>
          </p:nvPr>
        </p:nvSpPr>
        <p:spPr/>
        <p:txBody>
          <a:bodyPr/>
          <a:lstStyle/>
          <a:p>
            <a:r>
              <a:rPr lang="en-US" dirty="0" smtClean="0"/>
              <a:t>In  simple  Keynesian theory in short run price is determined by  AS and out put by AD..</a:t>
            </a:r>
          </a:p>
          <a:p>
            <a:r>
              <a:rPr lang="en-US" dirty="0" smtClean="0"/>
              <a:t>In simple  classical theory  price is determined by  AD and output level of AS.    </a:t>
            </a:r>
            <a:endParaRPr lang="en-IN"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28600"/>
            <a:ext cx="8686800" cy="1066800"/>
          </a:xfrm>
        </p:spPr>
        <p:txBody>
          <a:bodyPr/>
          <a:lstStyle/>
          <a:p>
            <a:pPr eaLnBrk="1" hangingPunct="1">
              <a:defRPr/>
            </a:pPr>
            <a:r>
              <a:rPr lang="en-US" u="sng" dirty="0" smtClean="0">
                <a:solidFill>
                  <a:schemeClr val="tx1"/>
                </a:solidFill>
              </a:rPr>
              <a:t>Introduction to classical theory</a:t>
            </a:r>
            <a:endParaRPr lang="en-US" dirty="0"/>
          </a:p>
        </p:txBody>
      </p:sp>
      <p:sp>
        <p:nvSpPr>
          <p:cNvPr id="5" name="Content Placeholder 2"/>
          <p:cNvSpPr>
            <a:spLocks noGrp="1"/>
          </p:cNvSpPr>
          <p:nvPr>
            <p:ph idx="1"/>
          </p:nvPr>
        </p:nvSpPr>
        <p:spPr>
          <a:xfrm>
            <a:off x="304800" y="1554163"/>
            <a:ext cx="8686800" cy="4525962"/>
          </a:xfrm>
        </p:spPr>
        <p:txBody>
          <a:bodyPr>
            <a:normAutofit fontScale="85000" lnSpcReduction="10000"/>
          </a:bodyPr>
          <a:lstStyle/>
          <a:p>
            <a:pPr eaLnBrk="1" hangingPunct="1"/>
            <a:r>
              <a:rPr lang="en-US" dirty="0" smtClean="0"/>
              <a:t>J.B Say (1797-1832) was a classical French economist, who was a follower of Adam smith, he was of the view that, when a product is created in the economy, it creates an immediate demand in the economy equals to its own value. As a result of that demand equals to supply. </a:t>
            </a:r>
          </a:p>
          <a:p>
            <a:r>
              <a:rPr lang="en-US" dirty="0" smtClean="0"/>
              <a:t>This conclusion came to be known as Say`s Law of Market</a:t>
            </a:r>
            <a:r>
              <a:rPr lang="en-US" dirty="0" smtClean="0"/>
              <a:t>.</a:t>
            </a:r>
            <a:r>
              <a:rPr lang="en-US" dirty="0" smtClean="0"/>
              <a:t> For example one person produces wheat, while other produce cloth they will exchange the products with one another so nothing remain unsold and no producer will face losses, as a result there will be no unemployment.</a:t>
            </a:r>
            <a:endParaRPr lang="en-US" b="1" dirty="0" smtClean="0"/>
          </a:p>
          <a:p>
            <a:pPr eaLnBrk="1" hangingPunct="1">
              <a:buNone/>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3124200" cy="609600"/>
          </a:xfrm>
        </p:spPr>
        <p:txBody>
          <a:bodyPr>
            <a:normAutofit fontScale="90000"/>
          </a:bodyPr>
          <a:lstStyle/>
          <a:p>
            <a:pPr algn="l"/>
            <a:r>
              <a:rPr lang="en-US" dirty="0" smtClean="0"/>
              <a:t>Continued……</a:t>
            </a:r>
            <a:endParaRPr lang="en-US" dirty="0"/>
          </a:p>
        </p:txBody>
      </p:sp>
      <p:sp>
        <p:nvSpPr>
          <p:cNvPr id="4" name="Rectangle 3"/>
          <p:cNvSpPr/>
          <p:nvPr/>
        </p:nvSpPr>
        <p:spPr>
          <a:xfrm>
            <a:off x="457200" y="990600"/>
            <a:ext cx="7696200" cy="1200329"/>
          </a:xfrm>
          <a:prstGeom prst="rect">
            <a:avLst/>
          </a:prstGeom>
        </p:spPr>
        <p:txBody>
          <a:bodyPr wrap="square">
            <a:spAutoFit/>
          </a:bodyPr>
          <a:lstStyle/>
          <a:p>
            <a:pPr algn="just"/>
            <a:r>
              <a:rPr lang="en-US" dirty="0" smtClean="0"/>
              <a:t>The simple statement of the Say`s Law is “ supply creates its own demand”. </a:t>
            </a:r>
          </a:p>
          <a:p>
            <a:pPr algn="just"/>
            <a:r>
              <a:rPr lang="en-US" dirty="0" smtClean="0"/>
              <a:t>According to this, whatever is produced in a free enterprise economy is automatically demanded and over a long period of time when a supply of a good and services increases, the demand for them also increases and vice versa.</a:t>
            </a:r>
            <a:endParaRPr lang="en-US" dirty="0" smtClean="0"/>
          </a:p>
        </p:txBody>
      </p:sp>
      <p:sp>
        <p:nvSpPr>
          <p:cNvPr id="5" name="Rectangle 2"/>
          <p:cNvSpPr txBox="1">
            <a:spLocks noChangeArrowheads="1"/>
          </p:cNvSpPr>
          <p:nvPr/>
        </p:nvSpPr>
        <p:spPr>
          <a:xfrm>
            <a:off x="228600" y="2286000"/>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sng" strike="noStrike" kern="1200" cap="none" spc="0" normalizeH="0" baseline="0" noProof="0" smtClean="0">
                <a:ln>
                  <a:noFill/>
                </a:ln>
                <a:solidFill>
                  <a:schemeClr val="tx1"/>
                </a:solidFill>
                <a:effectLst/>
                <a:uLnTx/>
                <a:uFillTx/>
                <a:latin typeface="+mj-lt"/>
                <a:ea typeface="+mj-ea"/>
                <a:cs typeface="+mj-cs"/>
              </a:rPr>
              <a:t>Explanation of classical model in various markets</a:t>
            </a:r>
            <a:endParaRPr kumimoji="0" lang="en-US" sz="4400" b="0" i="0" u="sng" strike="noStrike" kern="1200" cap="none" spc="0" normalizeH="0" baseline="0" noProof="0" dirty="0">
              <a:ln>
                <a:noFill/>
              </a:ln>
              <a:solidFill>
                <a:schemeClr val="tx1"/>
              </a:solidFill>
              <a:effectLst/>
              <a:uLnTx/>
              <a:uFillTx/>
              <a:latin typeface="+mj-lt"/>
              <a:ea typeface="+mj-ea"/>
              <a:cs typeface="+mj-cs"/>
            </a:endParaRPr>
          </a:p>
        </p:txBody>
      </p:sp>
      <p:sp>
        <p:nvSpPr>
          <p:cNvPr id="6" name="Rectangle 3"/>
          <p:cNvSpPr>
            <a:spLocks noGrp="1" noChangeArrowheads="1"/>
          </p:cNvSpPr>
          <p:nvPr>
            <p:ph idx="1"/>
          </p:nvPr>
        </p:nvSpPr>
        <p:spPr>
          <a:xfrm>
            <a:off x="457200" y="3429000"/>
            <a:ext cx="7848600" cy="2667000"/>
          </a:xfrm>
        </p:spPr>
        <p:txBody>
          <a:bodyPr>
            <a:normAutofit fontScale="92500" lnSpcReduction="10000"/>
          </a:bodyPr>
          <a:lstStyle/>
          <a:p>
            <a:pPr eaLnBrk="1" hangingPunct="1"/>
            <a:r>
              <a:rPr lang="en-US" sz="2800" dirty="0" smtClean="0">
                <a:solidFill>
                  <a:schemeClr val="tx1"/>
                </a:solidFill>
              </a:rPr>
              <a:t>Classical model is explained with the help of four markets of economy</a:t>
            </a:r>
            <a:r>
              <a:rPr lang="en-US" sz="2800" dirty="0" smtClean="0">
                <a:solidFill>
                  <a:schemeClr val="tx1"/>
                </a:solidFill>
              </a:rPr>
              <a:t>.</a:t>
            </a:r>
            <a:endParaRPr lang="en-US" sz="2800" dirty="0" smtClean="0">
              <a:solidFill>
                <a:schemeClr val="tx1"/>
              </a:solidFill>
            </a:endParaRPr>
          </a:p>
          <a:p>
            <a:pPr eaLnBrk="1" hangingPunct="1"/>
            <a:r>
              <a:rPr lang="en-US" sz="2800" dirty="0" smtClean="0">
                <a:solidFill>
                  <a:schemeClr val="tx1"/>
                </a:solidFill>
              </a:rPr>
              <a:t>Money market</a:t>
            </a:r>
          </a:p>
          <a:p>
            <a:pPr eaLnBrk="1" hangingPunct="1"/>
            <a:r>
              <a:rPr lang="en-US" sz="2800" dirty="0" smtClean="0">
                <a:solidFill>
                  <a:schemeClr val="tx1"/>
                </a:solidFill>
              </a:rPr>
              <a:t>Good market</a:t>
            </a:r>
          </a:p>
          <a:p>
            <a:pPr eaLnBrk="1" hangingPunct="1"/>
            <a:r>
              <a:rPr lang="en-US" sz="2800" dirty="0" smtClean="0">
                <a:solidFill>
                  <a:schemeClr val="tx1"/>
                </a:solidFill>
              </a:rPr>
              <a:t>Credit market</a:t>
            </a:r>
          </a:p>
          <a:p>
            <a:pPr eaLnBrk="1" hangingPunct="1"/>
            <a:r>
              <a:rPr lang="en-US" sz="2800" dirty="0" smtClean="0">
                <a:solidFill>
                  <a:schemeClr val="tx1"/>
                </a:solidFill>
              </a:rPr>
              <a:t>Labor market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152400"/>
            <a:ext cx="7924800" cy="685800"/>
          </a:xfrm>
        </p:spPr>
        <p:txBody>
          <a:bodyPr/>
          <a:lstStyle/>
          <a:p>
            <a:pPr eaLnBrk="1" fontAlgn="auto" hangingPunct="1">
              <a:spcAft>
                <a:spcPts val="0"/>
              </a:spcAft>
              <a:defRPr/>
            </a:pPr>
            <a:r>
              <a:rPr lang="en-US" sz="2800" u="sng" dirty="0">
                <a:solidFill>
                  <a:schemeClr val="tx1"/>
                </a:solidFill>
              </a:rPr>
              <a:t>J.B say Law of </a:t>
            </a:r>
            <a:r>
              <a:rPr lang="en-US" sz="2800" u="sng" dirty="0" smtClean="0">
                <a:solidFill>
                  <a:schemeClr val="tx1"/>
                </a:solidFill>
              </a:rPr>
              <a:t>Market  </a:t>
            </a:r>
            <a:endParaRPr lang="en-US" sz="2800" dirty="0">
              <a:solidFill>
                <a:schemeClr val="tx1"/>
              </a:solidFill>
            </a:endParaRPr>
          </a:p>
        </p:txBody>
      </p:sp>
      <p:sp>
        <p:nvSpPr>
          <p:cNvPr id="5" name="Rectangle 3"/>
          <p:cNvSpPr>
            <a:spLocks noGrp="1" noChangeArrowheads="1"/>
          </p:cNvSpPr>
          <p:nvPr>
            <p:ph idx="1"/>
          </p:nvPr>
        </p:nvSpPr>
        <p:spPr>
          <a:xfrm>
            <a:off x="457200" y="1574800"/>
            <a:ext cx="8229600" cy="4724400"/>
          </a:xfrm>
        </p:spPr>
        <p:txBody>
          <a:bodyPr/>
          <a:lstStyle/>
          <a:p>
            <a:pPr eaLnBrk="1" hangingPunct="1">
              <a:lnSpc>
                <a:spcPct val="80000"/>
              </a:lnSpc>
              <a:buFont typeface="Wingdings 2" pitchFamily="18" charset="2"/>
              <a:buNone/>
            </a:pPr>
            <a:r>
              <a:rPr lang="en-US" sz="2800" b="1" dirty="0" smtClean="0">
                <a:solidFill>
                  <a:schemeClr val="tx1"/>
                </a:solidFill>
              </a:rPr>
              <a:t>1	</a:t>
            </a:r>
            <a:r>
              <a:rPr lang="en-US" sz="2800" b="1" u="sng" dirty="0" smtClean="0">
                <a:solidFill>
                  <a:schemeClr val="tx1"/>
                </a:solidFill>
              </a:rPr>
              <a:t>J.B say Law in Goods Market</a:t>
            </a:r>
          </a:p>
          <a:p>
            <a:pPr eaLnBrk="1" hangingPunct="1">
              <a:lnSpc>
                <a:spcPct val="80000"/>
              </a:lnSpc>
            </a:pPr>
            <a:endParaRPr lang="en-US" sz="500" u="sng" dirty="0" smtClean="0">
              <a:solidFill>
                <a:schemeClr val="tx1"/>
              </a:solidFill>
            </a:endParaRPr>
          </a:p>
          <a:p>
            <a:pPr eaLnBrk="1" hangingPunct="1">
              <a:lnSpc>
                <a:spcPct val="80000"/>
              </a:lnSpc>
            </a:pPr>
            <a:r>
              <a:rPr lang="en-US" sz="2800" dirty="0" smtClean="0">
                <a:solidFill>
                  <a:schemeClr val="tx1"/>
                </a:solidFill>
              </a:rPr>
              <a:t>In barter economy goods produced  either for their own use or to exchange for other good. So concept of aggregate demand and aggregate supply works and  process of value equalization starts till the equilibrium is settled in market.</a:t>
            </a:r>
            <a:endParaRPr lang="en-US" sz="2400" dirty="0" smtClean="0">
              <a:solidFill>
                <a:schemeClr val="tx1"/>
              </a:solidFill>
            </a:endParaRPr>
          </a:p>
          <a:p>
            <a:pPr eaLnBrk="1" hangingPunct="1">
              <a:lnSpc>
                <a:spcPct val="80000"/>
              </a:lnSpc>
            </a:pPr>
            <a:endParaRPr lang="en-US" sz="2800" dirty="0" smtClean="0">
              <a:solidFill>
                <a:schemeClr val="tx1"/>
              </a:solidFill>
            </a:endParaRPr>
          </a:p>
          <a:p>
            <a:pPr eaLnBrk="1" hangingPunct="1">
              <a:lnSpc>
                <a:spcPct val="80000"/>
              </a:lnSpc>
            </a:pPr>
            <a:r>
              <a:rPr lang="en-US" sz="2600" dirty="0" smtClean="0">
                <a:solidFill>
                  <a:schemeClr val="tx1"/>
                </a:solidFill>
              </a:rPr>
              <a:t>Supply creates its own demand, means whatever is produced in barter economy is sold out”</a:t>
            </a:r>
          </a:p>
          <a:p>
            <a:pPr eaLnBrk="1" hangingPunct="1">
              <a:lnSpc>
                <a:spcPct val="80000"/>
              </a:lnSpc>
            </a:pPr>
            <a:endParaRPr lang="en-US" sz="2600" dirty="0" smtClean="0">
              <a:solidFill>
                <a:schemeClr val="tx1"/>
              </a:solidFill>
            </a:endParaRPr>
          </a:p>
          <a:p>
            <a:pPr eaLnBrk="1" hangingPunct="1">
              <a:lnSpc>
                <a:spcPct val="80000"/>
              </a:lnSpc>
            </a:pPr>
            <a:r>
              <a:rPr lang="en-US" sz="2600" dirty="0" smtClean="0">
                <a:solidFill>
                  <a:schemeClr val="tx1"/>
                </a:solidFill>
              </a:rPr>
              <a:t>Hence no possibility of over production and no unemployment in economy.</a:t>
            </a:r>
          </a:p>
          <a:p>
            <a:pPr eaLnBrk="1" hangingPunct="1">
              <a:lnSpc>
                <a:spcPct val="80000"/>
              </a:lnSpc>
            </a:pPr>
            <a:endParaRPr lang="en-US" sz="2800" dirty="0" smtClean="0">
              <a:solidFill>
                <a:schemeClr val="tx1"/>
              </a:solidFill>
            </a:endParaRPr>
          </a:p>
          <a:p>
            <a:pPr eaLnBrk="1" hangingPunct="1">
              <a:lnSpc>
                <a:spcPct val="80000"/>
              </a:lnSpc>
            </a:pPr>
            <a:endParaRPr lang="en-US" sz="2400" dirty="0" smtClean="0">
              <a:solidFill>
                <a:schemeClr val="tx1"/>
              </a:solidFill>
            </a:endParaRPr>
          </a:p>
          <a:p>
            <a:pPr eaLnBrk="1" hangingPunct="1">
              <a:lnSpc>
                <a:spcPct val="80000"/>
              </a:lnSpc>
              <a:buFont typeface="Wingdings" pitchFamily="2" charset="2"/>
              <a:buChar char="§"/>
            </a:pPr>
            <a:endParaRPr lang="en-US" sz="2400" dirty="0" smtClean="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04800" y="152400"/>
            <a:ext cx="8686800" cy="762000"/>
          </a:xfrm>
        </p:spPr>
        <p:txBody>
          <a:bodyPr>
            <a:normAutofit/>
          </a:bodyPr>
          <a:lstStyle/>
          <a:p>
            <a:pPr algn="l" eaLnBrk="1" fontAlgn="auto" hangingPunct="1">
              <a:spcAft>
                <a:spcPts val="0"/>
              </a:spcAft>
              <a:defRPr/>
            </a:pPr>
            <a:r>
              <a:rPr lang="en-US" sz="3200" u="sng" dirty="0">
                <a:solidFill>
                  <a:schemeClr val="tx1"/>
                </a:solidFill>
              </a:rPr>
              <a:t>Labor market in classical model</a:t>
            </a:r>
          </a:p>
        </p:txBody>
      </p:sp>
      <p:sp>
        <p:nvSpPr>
          <p:cNvPr id="5" name="Rectangle 3"/>
          <p:cNvSpPr>
            <a:spLocks noGrp="1" noChangeArrowheads="1"/>
          </p:cNvSpPr>
          <p:nvPr>
            <p:ph idx="1"/>
          </p:nvPr>
        </p:nvSpPr>
        <p:spPr>
          <a:xfrm>
            <a:off x="0" y="1066800"/>
            <a:ext cx="4876800" cy="5486400"/>
          </a:xfrm>
        </p:spPr>
        <p:txBody>
          <a:bodyPr>
            <a:normAutofit fontScale="92500" lnSpcReduction="10000"/>
          </a:bodyPr>
          <a:lstStyle/>
          <a:p>
            <a:pPr eaLnBrk="1" hangingPunct="1">
              <a:buFont typeface="Wingdings" pitchFamily="2" charset="2"/>
              <a:buChar char="§"/>
            </a:pPr>
            <a:r>
              <a:rPr lang="en-US" sz="2800" dirty="0" smtClean="0">
                <a:solidFill>
                  <a:schemeClr val="tx1"/>
                </a:solidFill>
              </a:rPr>
              <a:t>In this market we will discuss supply of labor and demand for labor</a:t>
            </a:r>
            <a:r>
              <a:rPr lang="en-US" sz="2800" dirty="0" smtClean="0">
                <a:solidFill>
                  <a:schemeClr val="tx1"/>
                </a:solidFill>
              </a:rPr>
              <a:t>.</a:t>
            </a:r>
            <a:endParaRPr lang="en-US" sz="2800" dirty="0" smtClean="0">
              <a:solidFill>
                <a:schemeClr val="tx1"/>
              </a:solidFill>
            </a:endParaRPr>
          </a:p>
          <a:p>
            <a:pPr eaLnBrk="1" hangingPunct="1">
              <a:buFont typeface="Wingdings" pitchFamily="2" charset="2"/>
              <a:buChar char="§"/>
            </a:pPr>
            <a:r>
              <a:rPr lang="en-US" sz="2800" dirty="0" smtClean="0">
                <a:solidFill>
                  <a:schemeClr val="tx1"/>
                </a:solidFill>
              </a:rPr>
              <a:t>Furthermore demand for labor will be discussed from the point of view of single firm as well from economy point of view</a:t>
            </a:r>
            <a:r>
              <a:rPr lang="en-US" sz="2800" dirty="0" smtClean="0">
                <a:solidFill>
                  <a:schemeClr val="tx1"/>
                </a:solidFill>
              </a:rPr>
              <a:t>.</a:t>
            </a:r>
          </a:p>
          <a:p>
            <a:r>
              <a:rPr lang="en-US" sz="2400" dirty="0" smtClean="0"/>
              <a:t>So demand for labor is the demand which depends on MP</a:t>
            </a:r>
            <a:r>
              <a:rPr lang="en-US" sz="1800" dirty="0" smtClean="0"/>
              <a:t>L</a:t>
            </a:r>
            <a:r>
              <a:rPr lang="en-US" sz="2400" dirty="0" smtClean="0"/>
              <a:t>.</a:t>
            </a:r>
          </a:p>
          <a:p>
            <a:r>
              <a:rPr lang="en-US" sz="2400" dirty="0" smtClean="0"/>
              <a:t>Inverse relationship exist between demand for labor and MP</a:t>
            </a:r>
            <a:r>
              <a:rPr lang="en-US" sz="1800" dirty="0" smtClean="0"/>
              <a:t>L</a:t>
            </a:r>
            <a:r>
              <a:rPr lang="en-US" sz="2400" dirty="0" smtClean="0"/>
              <a:t>.</a:t>
            </a:r>
          </a:p>
          <a:p>
            <a:r>
              <a:rPr lang="en-US" sz="2400" dirty="0" smtClean="0"/>
              <a:t>It means that at higher real wage rate(w*) the demand for labor will be low, while at lower real wage rate the demand for labor will be high</a:t>
            </a:r>
            <a:endParaRPr lang="en-US" sz="2400" dirty="0" smtClean="0">
              <a:solidFill>
                <a:schemeClr val="tx1"/>
              </a:solidFill>
            </a:endParaRPr>
          </a:p>
          <a:p>
            <a:pPr eaLnBrk="1" hangingPunct="1"/>
            <a:endParaRPr lang="en-US" sz="2400" dirty="0" smtClean="0">
              <a:solidFill>
                <a:schemeClr val="tx1"/>
              </a:solidFill>
              <a:cs typeface="Arial" pitchFamily="34" charset="0"/>
            </a:endParaRPr>
          </a:p>
        </p:txBody>
      </p:sp>
      <p:sp>
        <p:nvSpPr>
          <p:cNvPr id="6" name="Rectangle 3"/>
          <p:cNvSpPr txBox="1">
            <a:spLocks noChangeArrowheads="1"/>
          </p:cNvSpPr>
          <p:nvPr/>
        </p:nvSpPr>
        <p:spPr>
          <a:xfrm>
            <a:off x="4724400" y="1295400"/>
            <a:ext cx="3962400" cy="5029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This relationship is shown in this graph.</a:t>
            </a:r>
          </a:p>
        </p:txBody>
      </p:sp>
      <p:grpSp>
        <p:nvGrpSpPr>
          <p:cNvPr id="7" name="Group 6"/>
          <p:cNvGrpSpPr/>
          <p:nvPr/>
        </p:nvGrpSpPr>
        <p:grpSpPr>
          <a:xfrm>
            <a:off x="5181600" y="2743200"/>
            <a:ext cx="3505200" cy="3127375"/>
            <a:chOff x="914400" y="2895600"/>
            <a:chExt cx="4562475" cy="3051175"/>
          </a:xfrm>
        </p:grpSpPr>
        <p:sp>
          <p:nvSpPr>
            <p:cNvPr id="8" name="Line 11"/>
            <p:cNvSpPr>
              <a:spLocks noChangeShapeType="1"/>
            </p:cNvSpPr>
            <p:nvPr/>
          </p:nvSpPr>
          <p:spPr bwMode="auto">
            <a:xfrm>
              <a:off x="1828800" y="4876800"/>
              <a:ext cx="3352800" cy="0"/>
            </a:xfrm>
            <a:prstGeom prst="line">
              <a:avLst/>
            </a:prstGeom>
            <a:noFill/>
            <a:ln w="9525">
              <a:solidFill>
                <a:schemeClr val="tx1"/>
              </a:solidFill>
              <a:round/>
              <a:headEnd/>
              <a:tailEnd/>
            </a:ln>
          </p:spPr>
          <p:txBody>
            <a:bodyPr/>
            <a:lstStyle/>
            <a:p>
              <a:endParaRPr lang="en-US"/>
            </a:p>
          </p:txBody>
        </p:sp>
        <p:sp>
          <p:nvSpPr>
            <p:cNvPr id="9" name="Line 13"/>
            <p:cNvSpPr>
              <a:spLocks noChangeShapeType="1"/>
            </p:cNvSpPr>
            <p:nvPr/>
          </p:nvSpPr>
          <p:spPr bwMode="auto">
            <a:xfrm>
              <a:off x="1600200" y="4419600"/>
              <a:ext cx="3200400" cy="0"/>
            </a:xfrm>
            <a:prstGeom prst="line">
              <a:avLst/>
            </a:prstGeom>
            <a:noFill/>
            <a:ln w="9525">
              <a:solidFill>
                <a:schemeClr val="tx1"/>
              </a:solidFill>
              <a:round/>
              <a:headEnd/>
              <a:tailEnd/>
            </a:ln>
          </p:spPr>
          <p:txBody>
            <a:bodyPr/>
            <a:lstStyle/>
            <a:p>
              <a:endParaRPr lang="en-US"/>
            </a:p>
          </p:txBody>
        </p:sp>
        <p:sp>
          <p:nvSpPr>
            <p:cNvPr id="10" name="Line 14"/>
            <p:cNvSpPr>
              <a:spLocks noChangeShapeType="1"/>
            </p:cNvSpPr>
            <p:nvPr/>
          </p:nvSpPr>
          <p:spPr bwMode="auto">
            <a:xfrm>
              <a:off x="1905000" y="3962400"/>
              <a:ext cx="3276600" cy="0"/>
            </a:xfrm>
            <a:prstGeom prst="line">
              <a:avLst/>
            </a:prstGeom>
            <a:noFill/>
            <a:ln w="9525">
              <a:solidFill>
                <a:schemeClr val="tx1"/>
              </a:solidFill>
              <a:round/>
              <a:headEnd/>
              <a:tailEnd/>
            </a:ln>
          </p:spPr>
          <p:txBody>
            <a:bodyPr/>
            <a:lstStyle/>
            <a:p>
              <a:endParaRPr lang="en-US"/>
            </a:p>
          </p:txBody>
        </p:sp>
        <p:sp>
          <p:nvSpPr>
            <p:cNvPr id="11" name="Line 17"/>
            <p:cNvSpPr>
              <a:spLocks noChangeShapeType="1"/>
            </p:cNvSpPr>
            <p:nvPr/>
          </p:nvSpPr>
          <p:spPr bwMode="auto">
            <a:xfrm>
              <a:off x="1600200" y="3962400"/>
              <a:ext cx="304800" cy="0"/>
            </a:xfrm>
            <a:prstGeom prst="line">
              <a:avLst/>
            </a:prstGeom>
            <a:noFill/>
            <a:ln w="9525">
              <a:solidFill>
                <a:schemeClr val="tx1"/>
              </a:solidFill>
              <a:round/>
              <a:headEnd/>
              <a:tailEnd/>
            </a:ln>
          </p:spPr>
          <p:txBody>
            <a:bodyPr/>
            <a:lstStyle/>
            <a:p>
              <a:endParaRPr lang="en-US"/>
            </a:p>
          </p:txBody>
        </p:sp>
        <p:sp>
          <p:nvSpPr>
            <p:cNvPr id="12" name="Freeform 25"/>
            <p:cNvSpPr>
              <a:spLocks/>
            </p:cNvSpPr>
            <p:nvPr/>
          </p:nvSpPr>
          <p:spPr bwMode="auto">
            <a:xfrm>
              <a:off x="1600200" y="3352800"/>
              <a:ext cx="2057400" cy="1981200"/>
            </a:xfrm>
            <a:custGeom>
              <a:avLst/>
              <a:gdLst>
                <a:gd name="T0" fmla="*/ 0 w 1392"/>
                <a:gd name="T1" fmla="*/ 0 h 1344"/>
                <a:gd name="T2" fmla="*/ 2147483647 w 1392"/>
                <a:gd name="T3" fmla="*/ 2147483647 h 1344"/>
                <a:gd name="T4" fmla="*/ 2147483647 w 1392"/>
                <a:gd name="T5" fmla="*/ 2147483647 h 1344"/>
                <a:gd name="T6" fmla="*/ 2147483647 w 1392"/>
                <a:gd name="T7" fmla="*/ 2147483647 h 1344"/>
                <a:gd name="T8" fmla="*/ 2147483647 w 1392"/>
                <a:gd name="T9" fmla="*/ 2147483647 h 1344"/>
                <a:gd name="T10" fmla="*/ 2147483647 w 1392"/>
                <a:gd name="T11" fmla="*/ 2147483647 h 1344"/>
                <a:gd name="T12" fmla="*/ 0 60000 65536"/>
                <a:gd name="T13" fmla="*/ 0 60000 65536"/>
                <a:gd name="T14" fmla="*/ 0 60000 65536"/>
                <a:gd name="T15" fmla="*/ 0 60000 65536"/>
                <a:gd name="T16" fmla="*/ 0 60000 65536"/>
                <a:gd name="T17" fmla="*/ 0 60000 65536"/>
                <a:gd name="T18" fmla="*/ 0 w 1392"/>
                <a:gd name="T19" fmla="*/ 0 h 1344"/>
                <a:gd name="T20" fmla="*/ 1392 w 1392"/>
                <a:gd name="T21" fmla="*/ 1344 h 1344"/>
              </a:gdLst>
              <a:ahLst/>
              <a:cxnLst>
                <a:cxn ang="T12">
                  <a:pos x="T0" y="T1"/>
                </a:cxn>
                <a:cxn ang="T13">
                  <a:pos x="T2" y="T3"/>
                </a:cxn>
                <a:cxn ang="T14">
                  <a:pos x="T4" y="T5"/>
                </a:cxn>
                <a:cxn ang="T15">
                  <a:pos x="T6" y="T7"/>
                </a:cxn>
                <a:cxn ang="T16">
                  <a:pos x="T8" y="T9"/>
                </a:cxn>
                <a:cxn ang="T17">
                  <a:pos x="T10" y="T11"/>
                </a:cxn>
              </a:cxnLst>
              <a:rect l="T18" t="T19" r="T20" b="T21"/>
              <a:pathLst>
                <a:path w="1392" h="1344">
                  <a:moveTo>
                    <a:pt x="0" y="0"/>
                  </a:moveTo>
                  <a:cubicBezTo>
                    <a:pt x="104" y="12"/>
                    <a:pt x="208" y="24"/>
                    <a:pt x="336" y="96"/>
                  </a:cubicBezTo>
                  <a:cubicBezTo>
                    <a:pt x="464" y="168"/>
                    <a:pt x="648" y="320"/>
                    <a:pt x="768" y="432"/>
                  </a:cubicBezTo>
                  <a:cubicBezTo>
                    <a:pt x="888" y="544"/>
                    <a:pt x="968" y="648"/>
                    <a:pt x="1056" y="768"/>
                  </a:cubicBezTo>
                  <a:cubicBezTo>
                    <a:pt x="1144" y="888"/>
                    <a:pt x="1240" y="1056"/>
                    <a:pt x="1296" y="1152"/>
                  </a:cubicBezTo>
                  <a:cubicBezTo>
                    <a:pt x="1352" y="1248"/>
                    <a:pt x="1372" y="1296"/>
                    <a:pt x="1392" y="1344"/>
                  </a:cubicBezTo>
                </a:path>
              </a:pathLst>
            </a:custGeom>
            <a:noFill/>
            <a:ln w="9525">
              <a:solidFill>
                <a:schemeClr val="tx1"/>
              </a:solidFill>
              <a:round/>
              <a:headEnd/>
              <a:tailEnd/>
            </a:ln>
          </p:spPr>
          <p:txBody>
            <a:bodyPr/>
            <a:lstStyle/>
            <a:p>
              <a:endParaRPr lang="en-US"/>
            </a:p>
          </p:txBody>
        </p:sp>
        <p:sp>
          <p:nvSpPr>
            <p:cNvPr id="13" name="Text Box 26"/>
            <p:cNvSpPr txBox="1">
              <a:spLocks noChangeArrowheads="1"/>
            </p:cNvSpPr>
            <p:nvPr/>
          </p:nvSpPr>
          <p:spPr bwMode="auto">
            <a:xfrm>
              <a:off x="3717925" y="5138738"/>
              <a:ext cx="496888" cy="274637"/>
            </a:xfrm>
            <a:prstGeom prst="rect">
              <a:avLst/>
            </a:prstGeom>
            <a:noFill/>
            <a:ln w="9525">
              <a:noFill/>
              <a:miter lim="800000"/>
              <a:headEnd/>
              <a:tailEnd/>
            </a:ln>
          </p:spPr>
          <p:txBody>
            <a:bodyPr wrap="none">
              <a:spAutoFit/>
            </a:bodyPr>
            <a:lstStyle/>
            <a:p>
              <a:r>
                <a:rPr lang="en-US" sz="1200"/>
                <a:t>MPL</a:t>
              </a:r>
            </a:p>
          </p:txBody>
        </p:sp>
        <p:sp>
          <p:nvSpPr>
            <p:cNvPr id="14" name="Text Box 27"/>
            <p:cNvSpPr txBox="1">
              <a:spLocks noChangeArrowheads="1"/>
            </p:cNvSpPr>
            <p:nvPr/>
          </p:nvSpPr>
          <p:spPr bwMode="auto">
            <a:xfrm>
              <a:off x="1066800" y="4724400"/>
              <a:ext cx="592138" cy="369888"/>
            </a:xfrm>
            <a:prstGeom prst="rect">
              <a:avLst/>
            </a:prstGeom>
            <a:noFill/>
            <a:ln w="9525">
              <a:noFill/>
              <a:miter lim="800000"/>
              <a:headEnd/>
              <a:tailEnd/>
            </a:ln>
          </p:spPr>
          <p:txBody>
            <a:bodyPr wrap="none">
              <a:spAutoFit/>
            </a:bodyPr>
            <a:lstStyle/>
            <a:p>
              <a:r>
                <a:rPr lang="en-US"/>
                <a:t>W*</a:t>
              </a:r>
              <a:r>
                <a:rPr lang="en-US" sz="1400"/>
                <a:t>1</a:t>
              </a:r>
              <a:endParaRPr lang="en-US"/>
            </a:p>
          </p:txBody>
        </p:sp>
        <p:sp>
          <p:nvSpPr>
            <p:cNvPr id="15" name="Text Box 28"/>
            <p:cNvSpPr txBox="1">
              <a:spLocks noChangeArrowheads="1"/>
            </p:cNvSpPr>
            <p:nvPr/>
          </p:nvSpPr>
          <p:spPr bwMode="auto">
            <a:xfrm>
              <a:off x="1066800" y="4303713"/>
              <a:ext cx="762000" cy="366712"/>
            </a:xfrm>
            <a:prstGeom prst="rect">
              <a:avLst/>
            </a:prstGeom>
            <a:noFill/>
            <a:ln w="9525">
              <a:noFill/>
              <a:miter lim="800000"/>
              <a:headEnd/>
              <a:tailEnd/>
            </a:ln>
          </p:spPr>
          <p:txBody>
            <a:bodyPr>
              <a:spAutoFit/>
            </a:bodyPr>
            <a:lstStyle/>
            <a:p>
              <a:r>
                <a:rPr lang="en-US"/>
                <a:t>W*</a:t>
              </a:r>
              <a:r>
                <a:rPr lang="en-US" sz="1400"/>
                <a:t>2</a:t>
              </a:r>
              <a:endParaRPr lang="en-US"/>
            </a:p>
          </p:txBody>
        </p:sp>
        <p:sp>
          <p:nvSpPr>
            <p:cNvPr id="16" name="Text Box 30"/>
            <p:cNvSpPr txBox="1">
              <a:spLocks noChangeArrowheads="1"/>
            </p:cNvSpPr>
            <p:nvPr/>
          </p:nvSpPr>
          <p:spPr bwMode="auto">
            <a:xfrm>
              <a:off x="1063625" y="3770313"/>
              <a:ext cx="688975" cy="366712"/>
            </a:xfrm>
            <a:prstGeom prst="rect">
              <a:avLst/>
            </a:prstGeom>
            <a:noFill/>
            <a:ln w="9525">
              <a:noFill/>
              <a:miter lim="800000"/>
              <a:headEnd/>
              <a:tailEnd/>
            </a:ln>
          </p:spPr>
          <p:txBody>
            <a:bodyPr>
              <a:spAutoFit/>
            </a:bodyPr>
            <a:lstStyle/>
            <a:p>
              <a:r>
                <a:rPr lang="en-US"/>
                <a:t>W*</a:t>
              </a:r>
              <a:r>
                <a:rPr lang="en-US" sz="1400"/>
                <a:t>3</a:t>
              </a:r>
              <a:endParaRPr lang="en-US"/>
            </a:p>
          </p:txBody>
        </p:sp>
        <p:sp>
          <p:nvSpPr>
            <p:cNvPr id="17" name="Text Box 34"/>
            <p:cNvSpPr txBox="1">
              <a:spLocks noChangeArrowheads="1"/>
            </p:cNvSpPr>
            <p:nvPr/>
          </p:nvSpPr>
          <p:spPr bwMode="auto">
            <a:xfrm>
              <a:off x="3276600" y="4144963"/>
              <a:ext cx="881063" cy="276225"/>
            </a:xfrm>
            <a:prstGeom prst="rect">
              <a:avLst/>
            </a:prstGeom>
            <a:noFill/>
            <a:ln w="9525">
              <a:noFill/>
              <a:miter lim="800000"/>
              <a:headEnd/>
              <a:tailEnd/>
            </a:ln>
          </p:spPr>
          <p:txBody>
            <a:bodyPr wrap="none">
              <a:spAutoFit/>
            </a:bodyPr>
            <a:lstStyle/>
            <a:p>
              <a:r>
                <a:rPr lang="en-US" sz="1200"/>
                <a:t>MPL=W*2</a:t>
              </a:r>
            </a:p>
          </p:txBody>
        </p:sp>
        <p:sp>
          <p:nvSpPr>
            <p:cNvPr id="18" name="Text Box 35"/>
            <p:cNvSpPr txBox="1">
              <a:spLocks noChangeArrowheads="1"/>
            </p:cNvSpPr>
            <p:nvPr/>
          </p:nvSpPr>
          <p:spPr bwMode="auto">
            <a:xfrm>
              <a:off x="2971800" y="4114800"/>
              <a:ext cx="304800" cy="307975"/>
            </a:xfrm>
            <a:prstGeom prst="rect">
              <a:avLst/>
            </a:prstGeom>
            <a:noFill/>
            <a:ln w="9525">
              <a:noFill/>
              <a:miter lim="800000"/>
              <a:headEnd/>
              <a:tailEnd/>
            </a:ln>
          </p:spPr>
          <p:txBody>
            <a:bodyPr wrap="none">
              <a:spAutoFit/>
            </a:bodyPr>
            <a:lstStyle/>
            <a:p>
              <a:r>
                <a:rPr lang="en-US" sz="1400"/>
                <a:t>E</a:t>
              </a:r>
            </a:p>
          </p:txBody>
        </p:sp>
        <p:sp>
          <p:nvSpPr>
            <p:cNvPr id="19" name="Text Box 36"/>
            <p:cNvSpPr txBox="1">
              <a:spLocks noChangeArrowheads="1"/>
            </p:cNvSpPr>
            <p:nvPr/>
          </p:nvSpPr>
          <p:spPr bwMode="auto">
            <a:xfrm>
              <a:off x="5165725" y="5446713"/>
              <a:ext cx="311150" cy="366712"/>
            </a:xfrm>
            <a:prstGeom prst="rect">
              <a:avLst/>
            </a:prstGeom>
            <a:noFill/>
            <a:ln w="9525">
              <a:noFill/>
              <a:miter lim="800000"/>
              <a:headEnd/>
              <a:tailEnd/>
            </a:ln>
          </p:spPr>
          <p:txBody>
            <a:bodyPr wrap="none">
              <a:spAutoFit/>
            </a:bodyPr>
            <a:lstStyle/>
            <a:p>
              <a:r>
                <a:rPr lang="en-US"/>
                <a:t>L</a:t>
              </a:r>
            </a:p>
          </p:txBody>
        </p:sp>
        <p:sp>
          <p:nvSpPr>
            <p:cNvPr id="20" name="Text Box 41"/>
            <p:cNvSpPr txBox="1">
              <a:spLocks noChangeArrowheads="1"/>
            </p:cNvSpPr>
            <p:nvPr/>
          </p:nvSpPr>
          <p:spPr bwMode="auto">
            <a:xfrm>
              <a:off x="2732088" y="3611563"/>
              <a:ext cx="923925" cy="276225"/>
            </a:xfrm>
            <a:prstGeom prst="rect">
              <a:avLst/>
            </a:prstGeom>
            <a:noFill/>
            <a:ln w="9525">
              <a:noFill/>
              <a:miter lim="800000"/>
              <a:headEnd/>
              <a:tailEnd/>
            </a:ln>
          </p:spPr>
          <p:txBody>
            <a:bodyPr wrap="none">
              <a:spAutoFit/>
            </a:bodyPr>
            <a:lstStyle/>
            <a:p>
              <a:r>
                <a:rPr lang="en-US" sz="1200"/>
                <a:t>MPL&gt; W*2</a:t>
              </a:r>
            </a:p>
          </p:txBody>
        </p:sp>
        <p:sp>
          <p:nvSpPr>
            <p:cNvPr id="21" name="Text Box 44"/>
            <p:cNvSpPr txBox="1">
              <a:spLocks noChangeArrowheads="1"/>
            </p:cNvSpPr>
            <p:nvPr/>
          </p:nvSpPr>
          <p:spPr bwMode="auto">
            <a:xfrm>
              <a:off x="3689350" y="4525963"/>
              <a:ext cx="838200" cy="276225"/>
            </a:xfrm>
            <a:prstGeom prst="rect">
              <a:avLst/>
            </a:prstGeom>
            <a:noFill/>
            <a:ln w="9525">
              <a:noFill/>
              <a:miter lim="800000"/>
              <a:headEnd/>
              <a:tailEnd/>
            </a:ln>
          </p:spPr>
          <p:txBody>
            <a:bodyPr wrap="none">
              <a:spAutoFit/>
            </a:bodyPr>
            <a:lstStyle/>
            <a:p>
              <a:r>
                <a:rPr lang="en-US" sz="1200"/>
                <a:t>MPL&lt; W*</a:t>
              </a:r>
            </a:p>
          </p:txBody>
        </p:sp>
        <p:sp>
          <p:nvSpPr>
            <p:cNvPr id="22" name="Text Box 46"/>
            <p:cNvSpPr txBox="1">
              <a:spLocks noChangeArrowheads="1"/>
            </p:cNvSpPr>
            <p:nvPr/>
          </p:nvSpPr>
          <p:spPr bwMode="auto">
            <a:xfrm>
              <a:off x="1431925" y="5370513"/>
              <a:ext cx="311150" cy="366712"/>
            </a:xfrm>
            <a:prstGeom prst="rect">
              <a:avLst/>
            </a:prstGeom>
            <a:noFill/>
            <a:ln w="9525">
              <a:noFill/>
              <a:miter lim="800000"/>
              <a:headEnd/>
              <a:tailEnd/>
            </a:ln>
          </p:spPr>
          <p:txBody>
            <a:bodyPr wrap="none">
              <a:spAutoFit/>
            </a:bodyPr>
            <a:lstStyle/>
            <a:p>
              <a:r>
                <a:rPr lang="en-US"/>
                <a:t>o</a:t>
              </a:r>
            </a:p>
          </p:txBody>
        </p:sp>
        <p:sp>
          <p:nvSpPr>
            <p:cNvPr id="23" name="Text Box 27"/>
            <p:cNvSpPr txBox="1">
              <a:spLocks noChangeArrowheads="1"/>
            </p:cNvSpPr>
            <p:nvPr/>
          </p:nvSpPr>
          <p:spPr bwMode="auto">
            <a:xfrm>
              <a:off x="2454275" y="5576888"/>
              <a:ext cx="412750" cy="369887"/>
            </a:xfrm>
            <a:prstGeom prst="rect">
              <a:avLst/>
            </a:prstGeom>
            <a:noFill/>
            <a:ln w="9525">
              <a:noFill/>
              <a:miter lim="800000"/>
              <a:headEnd/>
              <a:tailEnd/>
            </a:ln>
          </p:spPr>
          <p:txBody>
            <a:bodyPr wrap="none">
              <a:spAutoFit/>
            </a:bodyPr>
            <a:lstStyle/>
            <a:p>
              <a:r>
                <a:rPr lang="en-US"/>
                <a:t>L</a:t>
              </a:r>
              <a:r>
                <a:rPr lang="en-US" sz="1400"/>
                <a:t>1</a:t>
              </a:r>
              <a:endParaRPr lang="en-US"/>
            </a:p>
          </p:txBody>
        </p:sp>
        <p:sp>
          <p:nvSpPr>
            <p:cNvPr id="24" name="Text Box 27"/>
            <p:cNvSpPr txBox="1">
              <a:spLocks noChangeArrowheads="1"/>
            </p:cNvSpPr>
            <p:nvPr/>
          </p:nvSpPr>
          <p:spPr bwMode="auto">
            <a:xfrm>
              <a:off x="3200400" y="5561013"/>
              <a:ext cx="412750" cy="368300"/>
            </a:xfrm>
            <a:prstGeom prst="rect">
              <a:avLst/>
            </a:prstGeom>
            <a:noFill/>
            <a:ln w="9525">
              <a:noFill/>
              <a:miter lim="800000"/>
              <a:headEnd/>
              <a:tailEnd/>
            </a:ln>
          </p:spPr>
          <p:txBody>
            <a:bodyPr wrap="none">
              <a:spAutoFit/>
            </a:bodyPr>
            <a:lstStyle/>
            <a:p>
              <a:r>
                <a:rPr lang="en-US"/>
                <a:t>L</a:t>
              </a:r>
              <a:r>
                <a:rPr lang="en-US" sz="1400"/>
                <a:t>3</a:t>
              </a:r>
              <a:endParaRPr lang="en-US"/>
            </a:p>
          </p:txBody>
        </p:sp>
        <p:sp>
          <p:nvSpPr>
            <p:cNvPr id="25" name="Text Box 27"/>
            <p:cNvSpPr txBox="1">
              <a:spLocks noChangeArrowheads="1"/>
            </p:cNvSpPr>
            <p:nvPr/>
          </p:nvSpPr>
          <p:spPr bwMode="auto">
            <a:xfrm>
              <a:off x="2819400" y="5562600"/>
              <a:ext cx="412750" cy="369888"/>
            </a:xfrm>
            <a:prstGeom prst="rect">
              <a:avLst/>
            </a:prstGeom>
            <a:noFill/>
            <a:ln w="9525">
              <a:noFill/>
              <a:miter lim="800000"/>
              <a:headEnd/>
              <a:tailEnd/>
            </a:ln>
          </p:spPr>
          <p:txBody>
            <a:bodyPr wrap="none">
              <a:spAutoFit/>
            </a:bodyPr>
            <a:lstStyle/>
            <a:p>
              <a:r>
                <a:rPr lang="en-US"/>
                <a:t>L</a:t>
              </a:r>
              <a:r>
                <a:rPr lang="en-US" sz="1400"/>
                <a:t>2</a:t>
              </a:r>
              <a:endParaRPr lang="en-US"/>
            </a:p>
          </p:txBody>
        </p:sp>
        <p:sp>
          <p:nvSpPr>
            <p:cNvPr id="26" name="Text Box 30"/>
            <p:cNvSpPr txBox="1">
              <a:spLocks noChangeArrowheads="1"/>
            </p:cNvSpPr>
            <p:nvPr/>
          </p:nvSpPr>
          <p:spPr bwMode="auto">
            <a:xfrm>
              <a:off x="914400" y="2895600"/>
              <a:ext cx="688975" cy="366713"/>
            </a:xfrm>
            <a:prstGeom prst="rect">
              <a:avLst/>
            </a:prstGeom>
            <a:noFill/>
            <a:ln w="9525">
              <a:noFill/>
              <a:miter lim="800000"/>
              <a:headEnd/>
              <a:tailEnd/>
            </a:ln>
          </p:spPr>
          <p:txBody>
            <a:bodyPr>
              <a:spAutoFit/>
            </a:bodyPr>
            <a:lstStyle/>
            <a:p>
              <a:r>
                <a:rPr lang="en-US" dirty="0"/>
                <a:t>MP</a:t>
              </a:r>
              <a:r>
                <a:rPr lang="en-US" sz="1400" dirty="0"/>
                <a:t>L</a:t>
              </a:r>
              <a:endParaRPr lang="en-US" dirty="0"/>
            </a:p>
          </p:txBody>
        </p:sp>
      </p:grpSp>
      <p:sp>
        <p:nvSpPr>
          <p:cNvPr id="27" name="Line 10"/>
          <p:cNvSpPr>
            <a:spLocks noChangeShapeType="1"/>
          </p:cNvSpPr>
          <p:nvPr/>
        </p:nvSpPr>
        <p:spPr bwMode="auto">
          <a:xfrm flipV="1">
            <a:off x="5638800" y="3124200"/>
            <a:ext cx="0" cy="2438400"/>
          </a:xfrm>
          <a:prstGeom prst="line">
            <a:avLst/>
          </a:prstGeom>
          <a:noFill/>
          <a:ln w="9525">
            <a:solidFill>
              <a:schemeClr val="tx1"/>
            </a:solidFill>
            <a:round/>
            <a:headEnd/>
            <a:tailEnd type="triangle" w="med" len="med"/>
          </a:ln>
        </p:spPr>
        <p:txBody>
          <a:bodyPr/>
          <a:lstStyle/>
          <a:p>
            <a:endParaRPr lang="en-US"/>
          </a:p>
        </p:txBody>
      </p:sp>
      <p:sp>
        <p:nvSpPr>
          <p:cNvPr id="28" name="Line 22"/>
          <p:cNvSpPr>
            <a:spLocks noChangeShapeType="1"/>
          </p:cNvSpPr>
          <p:nvPr/>
        </p:nvSpPr>
        <p:spPr bwMode="auto">
          <a:xfrm>
            <a:off x="5562600" y="5486400"/>
            <a:ext cx="3581400" cy="0"/>
          </a:xfrm>
          <a:prstGeom prst="line">
            <a:avLst/>
          </a:prstGeom>
          <a:noFill/>
          <a:ln w="9525">
            <a:solidFill>
              <a:schemeClr val="tx1"/>
            </a:solidFill>
            <a:round/>
            <a:headEnd/>
            <a:tailEnd type="triangle" w="med" len="med"/>
          </a:ln>
        </p:spPr>
        <p:txBody>
          <a:bodyPr/>
          <a:lstStyle/>
          <a:p>
            <a:endParaRPr lang="en-US"/>
          </a:p>
        </p:txBody>
      </p:sp>
      <p:cxnSp>
        <p:nvCxnSpPr>
          <p:cNvPr id="29" name="Straight Connector 28"/>
          <p:cNvCxnSpPr/>
          <p:nvPr/>
        </p:nvCxnSpPr>
        <p:spPr>
          <a:xfrm rot="5400000">
            <a:off x="5753894" y="4685508"/>
            <a:ext cx="1600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6249988" y="4875213"/>
            <a:ext cx="1219201" cy="3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6782593" y="5180807"/>
            <a:ext cx="609600"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304800" y="762000"/>
            <a:ext cx="8686800" cy="5318125"/>
          </a:xfrm>
        </p:spPr>
        <p:txBody>
          <a:bodyPr/>
          <a:lstStyle/>
          <a:p>
            <a:r>
              <a:rPr lang="en-US" sz="3000" dirty="0" smtClean="0">
                <a:solidFill>
                  <a:schemeClr val="tx1"/>
                </a:solidFill>
              </a:rPr>
              <a:t>A firm will not employ OL</a:t>
            </a:r>
            <a:r>
              <a:rPr lang="en-US" sz="2000" dirty="0" smtClean="0">
                <a:solidFill>
                  <a:schemeClr val="tx1"/>
                </a:solidFill>
              </a:rPr>
              <a:t>1</a:t>
            </a:r>
            <a:r>
              <a:rPr lang="en-US" sz="3000" dirty="0" smtClean="0">
                <a:solidFill>
                  <a:schemeClr val="tx1"/>
                </a:solidFill>
              </a:rPr>
              <a:t> units of labor as here MP</a:t>
            </a:r>
            <a:r>
              <a:rPr lang="en-US" sz="1800" dirty="0" smtClean="0">
                <a:solidFill>
                  <a:schemeClr val="tx1"/>
                </a:solidFill>
              </a:rPr>
              <a:t>L</a:t>
            </a:r>
            <a:r>
              <a:rPr lang="en-US" sz="3000" dirty="0" smtClean="0">
                <a:solidFill>
                  <a:schemeClr val="tx1"/>
                </a:solidFill>
              </a:rPr>
              <a:t> &gt;W</a:t>
            </a:r>
            <a:r>
              <a:rPr lang="en-US" sz="2000" dirty="0" smtClean="0">
                <a:solidFill>
                  <a:schemeClr val="tx1"/>
                </a:solidFill>
              </a:rPr>
              <a:t>2</a:t>
            </a:r>
            <a:r>
              <a:rPr lang="en-US" sz="3000" dirty="0" smtClean="0">
                <a:solidFill>
                  <a:schemeClr val="tx1"/>
                </a:solidFill>
              </a:rPr>
              <a:t>, as a result it will increase the employment of labor.</a:t>
            </a:r>
          </a:p>
          <a:p>
            <a:endParaRPr lang="en-US" sz="700" dirty="0" smtClean="0">
              <a:solidFill>
                <a:schemeClr val="tx1"/>
              </a:solidFill>
            </a:endParaRPr>
          </a:p>
          <a:p>
            <a:r>
              <a:rPr lang="en-US" sz="3000" dirty="0" smtClean="0">
                <a:solidFill>
                  <a:schemeClr val="tx1"/>
                </a:solidFill>
              </a:rPr>
              <a:t>Similarly a firm will not be interested to demand OL</a:t>
            </a:r>
            <a:r>
              <a:rPr lang="en-US" sz="2000" dirty="0" smtClean="0">
                <a:solidFill>
                  <a:schemeClr val="tx1"/>
                </a:solidFill>
              </a:rPr>
              <a:t>3</a:t>
            </a:r>
            <a:r>
              <a:rPr lang="en-US" sz="3000" dirty="0" smtClean="0">
                <a:solidFill>
                  <a:schemeClr val="tx1"/>
                </a:solidFill>
              </a:rPr>
              <a:t> units of labor, as here MP</a:t>
            </a:r>
            <a:r>
              <a:rPr lang="en-US" sz="2000" dirty="0" smtClean="0">
                <a:solidFill>
                  <a:schemeClr val="tx1"/>
                </a:solidFill>
              </a:rPr>
              <a:t>L</a:t>
            </a:r>
            <a:r>
              <a:rPr lang="en-US" sz="3000" dirty="0" smtClean="0">
                <a:solidFill>
                  <a:schemeClr val="tx1"/>
                </a:solidFill>
              </a:rPr>
              <a:t> &lt; W</a:t>
            </a:r>
            <a:r>
              <a:rPr lang="en-US" sz="1800" dirty="0" smtClean="0">
                <a:solidFill>
                  <a:schemeClr val="tx1"/>
                </a:solidFill>
              </a:rPr>
              <a:t>2</a:t>
            </a:r>
            <a:r>
              <a:rPr lang="en-US" sz="3000" dirty="0" smtClean="0">
                <a:solidFill>
                  <a:schemeClr val="tx1"/>
                </a:solidFill>
              </a:rPr>
              <a:t>.</a:t>
            </a:r>
          </a:p>
          <a:p>
            <a:endParaRPr lang="en-US" sz="1200" dirty="0" smtClean="0">
              <a:solidFill>
                <a:schemeClr val="tx1"/>
              </a:solidFill>
            </a:endParaRPr>
          </a:p>
          <a:p>
            <a:r>
              <a:rPr lang="en-US" sz="3000" dirty="0" smtClean="0">
                <a:solidFill>
                  <a:schemeClr val="tx1"/>
                </a:solidFill>
              </a:rPr>
              <a:t>Thus a firm will be in equilibrium at OL</a:t>
            </a:r>
            <a:r>
              <a:rPr lang="en-US" sz="1800" dirty="0" smtClean="0">
                <a:solidFill>
                  <a:schemeClr val="tx1"/>
                </a:solidFill>
              </a:rPr>
              <a:t>2</a:t>
            </a:r>
            <a:r>
              <a:rPr lang="en-US" sz="3000" dirty="0" smtClean="0">
                <a:solidFill>
                  <a:schemeClr val="tx1"/>
                </a:solidFill>
              </a:rPr>
              <a:t> where MP</a:t>
            </a:r>
            <a:r>
              <a:rPr lang="en-US" sz="2000" dirty="0" smtClean="0">
                <a:solidFill>
                  <a:schemeClr val="tx1"/>
                </a:solidFill>
              </a:rPr>
              <a:t>L</a:t>
            </a:r>
            <a:r>
              <a:rPr lang="en-US" sz="3000" dirty="0" smtClean="0">
                <a:solidFill>
                  <a:schemeClr val="tx1"/>
                </a:solidFill>
              </a:rPr>
              <a:t>= W</a:t>
            </a:r>
            <a:r>
              <a:rPr lang="en-US" sz="2000" dirty="0" smtClean="0">
                <a:solidFill>
                  <a:schemeClr val="tx1"/>
                </a:solidFill>
              </a:rPr>
              <a:t>2</a:t>
            </a:r>
            <a:endParaRPr lang="en-US" sz="3000" dirty="0" smtClean="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08000" y="198438"/>
            <a:ext cx="8229600" cy="944562"/>
          </a:xfrm>
        </p:spPr>
        <p:txBody>
          <a:bodyPr>
            <a:normAutofit/>
          </a:bodyPr>
          <a:lstStyle/>
          <a:p>
            <a:pPr eaLnBrk="1" fontAlgn="auto" hangingPunct="1">
              <a:spcAft>
                <a:spcPts val="0"/>
              </a:spcAft>
              <a:defRPr/>
            </a:pPr>
            <a:r>
              <a:rPr lang="en-US" sz="3200" u="sng" dirty="0">
                <a:solidFill>
                  <a:schemeClr val="tx1"/>
                </a:solidFill>
              </a:rPr>
              <a:t>Labor market in classical model (cont….)</a:t>
            </a:r>
          </a:p>
        </p:txBody>
      </p:sp>
      <p:sp>
        <p:nvSpPr>
          <p:cNvPr id="25603" name="Rectangle 3"/>
          <p:cNvSpPr>
            <a:spLocks noGrp="1" noChangeArrowheads="1"/>
          </p:cNvSpPr>
          <p:nvPr>
            <p:ph idx="1"/>
          </p:nvPr>
        </p:nvSpPr>
        <p:spPr>
          <a:xfrm>
            <a:off x="304800" y="1447800"/>
            <a:ext cx="8229600" cy="4525963"/>
          </a:xfrm>
        </p:spPr>
        <p:txBody>
          <a:bodyPr/>
          <a:lstStyle/>
          <a:p>
            <a:pPr eaLnBrk="1" hangingPunct="1">
              <a:buFont typeface="Wingdings" pitchFamily="2" charset="2"/>
              <a:buChar char="§"/>
            </a:pPr>
            <a:r>
              <a:rPr lang="en-US" sz="2400" b="1" u="sng" smtClean="0">
                <a:solidFill>
                  <a:schemeClr val="tx1"/>
                </a:solidFill>
              </a:rPr>
              <a:t>Aggregate demand for labor</a:t>
            </a:r>
          </a:p>
          <a:p>
            <a:pPr eaLnBrk="1" hangingPunct="1"/>
            <a:r>
              <a:rPr lang="en-US" sz="2400" smtClean="0">
                <a:solidFill>
                  <a:schemeClr val="tx1"/>
                </a:solidFill>
              </a:rPr>
              <a:t>Aggregate demand means demand for labor by all firms.</a:t>
            </a:r>
          </a:p>
          <a:p>
            <a:pPr eaLnBrk="1" hangingPunct="1"/>
            <a:r>
              <a:rPr lang="en-US" sz="2400" smtClean="0">
                <a:solidFill>
                  <a:schemeClr val="tx1"/>
                </a:solidFill>
              </a:rPr>
              <a:t>Negative slope, ADL shows different amounts of labor at different wage rates</a:t>
            </a:r>
          </a:p>
        </p:txBody>
      </p:sp>
      <p:sp>
        <p:nvSpPr>
          <p:cNvPr id="25604" name="Line 4"/>
          <p:cNvSpPr>
            <a:spLocks noChangeShapeType="1"/>
          </p:cNvSpPr>
          <p:nvPr/>
        </p:nvSpPr>
        <p:spPr bwMode="auto">
          <a:xfrm flipV="1">
            <a:off x="2070100" y="3733800"/>
            <a:ext cx="0" cy="1905000"/>
          </a:xfrm>
          <a:prstGeom prst="line">
            <a:avLst/>
          </a:prstGeom>
          <a:noFill/>
          <a:ln w="9525">
            <a:solidFill>
              <a:schemeClr val="tx1"/>
            </a:solidFill>
            <a:round/>
            <a:headEnd/>
            <a:tailEnd type="triangle" w="med" len="med"/>
          </a:ln>
        </p:spPr>
        <p:txBody>
          <a:bodyPr/>
          <a:lstStyle/>
          <a:p>
            <a:endParaRPr lang="en-US"/>
          </a:p>
        </p:txBody>
      </p:sp>
      <p:sp>
        <p:nvSpPr>
          <p:cNvPr id="25605" name="Line 5"/>
          <p:cNvSpPr>
            <a:spLocks noChangeShapeType="1"/>
          </p:cNvSpPr>
          <p:nvPr/>
        </p:nvSpPr>
        <p:spPr bwMode="auto">
          <a:xfrm>
            <a:off x="2057400" y="5638800"/>
            <a:ext cx="3048000" cy="0"/>
          </a:xfrm>
          <a:prstGeom prst="line">
            <a:avLst/>
          </a:prstGeom>
          <a:noFill/>
          <a:ln w="9525">
            <a:solidFill>
              <a:schemeClr val="tx1"/>
            </a:solidFill>
            <a:round/>
            <a:headEnd/>
            <a:tailEnd type="triangle" w="med" len="med"/>
          </a:ln>
        </p:spPr>
        <p:txBody>
          <a:bodyPr/>
          <a:lstStyle/>
          <a:p>
            <a:endParaRPr lang="en-US"/>
          </a:p>
        </p:txBody>
      </p:sp>
      <p:sp>
        <p:nvSpPr>
          <p:cNvPr id="25606" name="Line 6"/>
          <p:cNvSpPr>
            <a:spLocks noChangeShapeType="1"/>
          </p:cNvSpPr>
          <p:nvPr/>
        </p:nvSpPr>
        <p:spPr bwMode="auto">
          <a:xfrm>
            <a:off x="2590800" y="3810000"/>
            <a:ext cx="1752600" cy="1447800"/>
          </a:xfrm>
          <a:prstGeom prst="line">
            <a:avLst/>
          </a:prstGeom>
          <a:noFill/>
          <a:ln w="9525">
            <a:solidFill>
              <a:schemeClr val="tx1"/>
            </a:solidFill>
            <a:round/>
            <a:headEnd/>
            <a:tailEnd/>
          </a:ln>
        </p:spPr>
        <p:txBody>
          <a:bodyPr/>
          <a:lstStyle/>
          <a:p>
            <a:endParaRPr lang="en-US"/>
          </a:p>
        </p:txBody>
      </p:sp>
      <p:sp>
        <p:nvSpPr>
          <p:cNvPr id="25607" name="Line 8"/>
          <p:cNvSpPr>
            <a:spLocks noChangeShapeType="1"/>
          </p:cNvSpPr>
          <p:nvPr/>
        </p:nvSpPr>
        <p:spPr bwMode="auto">
          <a:xfrm>
            <a:off x="2057400" y="4267200"/>
            <a:ext cx="1066800" cy="0"/>
          </a:xfrm>
          <a:prstGeom prst="line">
            <a:avLst/>
          </a:prstGeom>
          <a:noFill/>
          <a:ln w="9525">
            <a:solidFill>
              <a:schemeClr val="tx1"/>
            </a:solidFill>
            <a:round/>
            <a:headEnd/>
            <a:tailEnd/>
          </a:ln>
        </p:spPr>
        <p:txBody>
          <a:bodyPr/>
          <a:lstStyle/>
          <a:p>
            <a:endParaRPr lang="en-US"/>
          </a:p>
        </p:txBody>
      </p:sp>
      <p:sp>
        <p:nvSpPr>
          <p:cNvPr id="25608" name="Line 9"/>
          <p:cNvSpPr>
            <a:spLocks noChangeShapeType="1"/>
          </p:cNvSpPr>
          <p:nvPr/>
        </p:nvSpPr>
        <p:spPr bwMode="auto">
          <a:xfrm>
            <a:off x="3124200" y="4267200"/>
            <a:ext cx="0" cy="1371600"/>
          </a:xfrm>
          <a:prstGeom prst="line">
            <a:avLst/>
          </a:prstGeom>
          <a:noFill/>
          <a:ln w="9525">
            <a:solidFill>
              <a:schemeClr val="tx1"/>
            </a:solidFill>
            <a:round/>
            <a:headEnd/>
            <a:tailEnd/>
          </a:ln>
        </p:spPr>
        <p:txBody>
          <a:bodyPr/>
          <a:lstStyle/>
          <a:p>
            <a:endParaRPr lang="en-US"/>
          </a:p>
        </p:txBody>
      </p:sp>
      <p:sp>
        <p:nvSpPr>
          <p:cNvPr id="25609" name="Line 10"/>
          <p:cNvSpPr>
            <a:spLocks noChangeShapeType="1"/>
          </p:cNvSpPr>
          <p:nvPr/>
        </p:nvSpPr>
        <p:spPr bwMode="auto">
          <a:xfrm>
            <a:off x="2057400" y="4800600"/>
            <a:ext cx="1752600" cy="0"/>
          </a:xfrm>
          <a:prstGeom prst="line">
            <a:avLst/>
          </a:prstGeom>
          <a:noFill/>
          <a:ln w="9525">
            <a:solidFill>
              <a:schemeClr val="tx1"/>
            </a:solidFill>
            <a:round/>
            <a:headEnd/>
            <a:tailEnd/>
          </a:ln>
        </p:spPr>
        <p:txBody>
          <a:bodyPr/>
          <a:lstStyle/>
          <a:p>
            <a:endParaRPr lang="en-US"/>
          </a:p>
        </p:txBody>
      </p:sp>
      <p:sp>
        <p:nvSpPr>
          <p:cNvPr id="25610" name="Line 11"/>
          <p:cNvSpPr>
            <a:spLocks noChangeShapeType="1"/>
          </p:cNvSpPr>
          <p:nvPr/>
        </p:nvSpPr>
        <p:spPr bwMode="auto">
          <a:xfrm>
            <a:off x="3810000" y="4849813"/>
            <a:ext cx="0" cy="762000"/>
          </a:xfrm>
          <a:prstGeom prst="line">
            <a:avLst/>
          </a:prstGeom>
          <a:noFill/>
          <a:ln w="9525">
            <a:solidFill>
              <a:schemeClr val="tx1"/>
            </a:solidFill>
            <a:round/>
            <a:headEnd/>
            <a:tailEnd/>
          </a:ln>
        </p:spPr>
        <p:txBody>
          <a:bodyPr/>
          <a:lstStyle/>
          <a:p>
            <a:endParaRPr lang="en-US"/>
          </a:p>
        </p:txBody>
      </p:sp>
      <p:sp>
        <p:nvSpPr>
          <p:cNvPr id="25611" name="Text Box 12"/>
          <p:cNvSpPr txBox="1">
            <a:spLocks noChangeArrowheads="1"/>
          </p:cNvSpPr>
          <p:nvPr/>
        </p:nvSpPr>
        <p:spPr bwMode="auto">
          <a:xfrm>
            <a:off x="2667000" y="5638800"/>
            <a:ext cx="625475" cy="366713"/>
          </a:xfrm>
          <a:prstGeom prst="rect">
            <a:avLst/>
          </a:prstGeom>
          <a:noFill/>
          <a:ln w="9525">
            <a:noFill/>
            <a:miter lim="800000"/>
            <a:headEnd/>
            <a:tailEnd/>
          </a:ln>
        </p:spPr>
        <p:txBody>
          <a:bodyPr>
            <a:spAutoFit/>
          </a:bodyPr>
          <a:lstStyle/>
          <a:p>
            <a:r>
              <a:rPr lang="en-US"/>
              <a:t>DL1</a:t>
            </a:r>
          </a:p>
        </p:txBody>
      </p:sp>
      <p:sp>
        <p:nvSpPr>
          <p:cNvPr id="25612" name="Text Box 13"/>
          <p:cNvSpPr txBox="1">
            <a:spLocks noChangeArrowheads="1"/>
          </p:cNvSpPr>
          <p:nvPr/>
        </p:nvSpPr>
        <p:spPr bwMode="auto">
          <a:xfrm>
            <a:off x="3429000" y="5638800"/>
            <a:ext cx="641350" cy="366713"/>
          </a:xfrm>
          <a:prstGeom prst="rect">
            <a:avLst/>
          </a:prstGeom>
          <a:noFill/>
          <a:ln w="9525">
            <a:noFill/>
            <a:miter lim="800000"/>
            <a:headEnd/>
            <a:tailEnd/>
          </a:ln>
        </p:spPr>
        <p:txBody>
          <a:bodyPr>
            <a:spAutoFit/>
          </a:bodyPr>
          <a:lstStyle/>
          <a:p>
            <a:r>
              <a:rPr lang="en-US"/>
              <a:t>DL2</a:t>
            </a:r>
          </a:p>
        </p:txBody>
      </p:sp>
      <p:sp>
        <p:nvSpPr>
          <p:cNvPr id="25613" name="Text Box 14"/>
          <p:cNvSpPr txBox="1">
            <a:spLocks noChangeArrowheads="1"/>
          </p:cNvSpPr>
          <p:nvPr/>
        </p:nvSpPr>
        <p:spPr bwMode="auto">
          <a:xfrm>
            <a:off x="5089525" y="5522913"/>
            <a:ext cx="476250" cy="366712"/>
          </a:xfrm>
          <a:prstGeom prst="rect">
            <a:avLst/>
          </a:prstGeom>
          <a:noFill/>
          <a:ln w="9525">
            <a:noFill/>
            <a:miter lim="800000"/>
            <a:headEnd/>
            <a:tailEnd/>
          </a:ln>
        </p:spPr>
        <p:txBody>
          <a:bodyPr wrap="none">
            <a:spAutoFit/>
          </a:bodyPr>
          <a:lstStyle/>
          <a:p>
            <a:r>
              <a:rPr lang="en-US"/>
              <a:t>DL</a:t>
            </a:r>
          </a:p>
        </p:txBody>
      </p:sp>
      <p:sp>
        <p:nvSpPr>
          <p:cNvPr id="25614" name="Text Box 15"/>
          <p:cNvSpPr txBox="1">
            <a:spLocks noChangeArrowheads="1"/>
          </p:cNvSpPr>
          <p:nvPr/>
        </p:nvSpPr>
        <p:spPr bwMode="auto">
          <a:xfrm>
            <a:off x="1447800" y="3595688"/>
            <a:ext cx="615950" cy="366712"/>
          </a:xfrm>
          <a:prstGeom prst="rect">
            <a:avLst/>
          </a:prstGeom>
          <a:noFill/>
          <a:ln w="9525">
            <a:noFill/>
            <a:miter lim="800000"/>
            <a:headEnd/>
            <a:tailEnd/>
          </a:ln>
        </p:spPr>
        <p:txBody>
          <a:bodyPr wrap="none">
            <a:spAutoFit/>
          </a:bodyPr>
          <a:lstStyle/>
          <a:p>
            <a:r>
              <a:rPr lang="en-US"/>
              <a:t>W</a:t>
            </a:r>
            <a:r>
              <a:rPr lang="en-US">
                <a:cs typeface="Arial" pitchFamily="34" charset="0"/>
              </a:rPr>
              <a:t>/P</a:t>
            </a:r>
          </a:p>
        </p:txBody>
      </p:sp>
      <p:sp>
        <p:nvSpPr>
          <p:cNvPr id="25615" name="Text Box 17"/>
          <p:cNvSpPr txBox="1">
            <a:spLocks noChangeArrowheads="1"/>
          </p:cNvSpPr>
          <p:nvPr/>
        </p:nvSpPr>
        <p:spPr bwMode="auto">
          <a:xfrm>
            <a:off x="1371600" y="4052888"/>
            <a:ext cx="492125" cy="369887"/>
          </a:xfrm>
          <a:prstGeom prst="rect">
            <a:avLst/>
          </a:prstGeom>
          <a:noFill/>
          <a:ln w="9525">
            <a:noFill/>
            <a:miter lim="800000"/>
            <a:headEnd/>
            <a:tailEnd/>
          </a:ln>
        </p:spPr>
        <p:txBody>
          <a:bodyPr wrap="none">
            <a:spAutoFit/>
          </a:bodyPr>
          <a:lstStyle/>
          <a:p>
            <a:r>
              <a:rPr lang="en-US"/>
              <a:t>W*</a:t>
            </a:r>
            <a:endParaRPr lang="en-US">
              <a:cs typeface="Arial" pitchFamily="34" charset="0"/>
            </a:endParaRPr>
          </a:p>
        </p:txBody>
      </p:sp>
      <p:sp>
        <p:nvSpPr>
          <p:cNvPr id="25616" name="Text Box 18"/>
          <p:cNvSpPr txBox="1">
            <a:spLocks noChangeArrowheads="1"/>
          </p:cNvSpPr>
          <p:nvPr/>
        </p:nvSpPr>
        <p:spPr bwMode="auto">
          <a:xfrm>
            <a:off x="1412875" y="4648200"/>
            <a:ext cx="492125" cy="369888"/>
          </a:xfrm>
          <a:prstGeom prst="rect">
            <a:avLst/>
          </a:prstGeom>
          <a:noFill/>
          <a:ln w="9525">
            <a:noFill/>
            <a:miter lim="800000"/>
            <a:headEnd/>
            <a:tailEnd/>
          </a:ln>
        </p:spPr>
        <p:txBody>
          <a:bodyPr wrap="none">
            <a:spAutoFit/>
          </a:bodyPr>
          <a:lstStyle/>
          <a:p>
            <a:r>
              <a:rPr lang="en-US"/>
              <a:t>W</a:t>
            </a:r>
            <a:r>
              <a:rPr lang="en-US">
                <a:cs typeface="Arial" pitchFamily="34" charset="0"/>
              </a:rPr>
              <a:t>*</a:t>
            </a:r>
          </a:p>
        </p:txBody>
      </p:sp>
      <p:sp>
        <p:nvSpPr>
          <p:cNvPr id="25617" name="Text Box 19"/>
          <p:cNvSpPr txBox="1">
            <a:spLocks noChangeArrowheads="1"/>
          </p:cNvSpPr>
          <p:nvPr/>
        </p:nvSpPr>
        <p:spPr bwMode="auto">
          <a:xfrm>
            <a:off x="1752600" y="4713288"/>
            <a:ext cx="269875" cy="276225"/>
          </a:xfrm>
          <a:prstGeom prst="rect">
            <a:avLst/>
          </a:prstGeom>
          <a:noFill/>
          <a:ln w="9525">
            <a:noFill/>
            <a:miter lim="800000"/>
            <a:headEnd/>
            <a:tailEnd/>
          </a:ln>
        </p:spPr>
        <p:txBody>
          <a:bodyPr wrap="none">
            <a:spAutoFit/>
          </a:bodyPr>
          <a:lstStyle/>
          <a:p>
            <a:r>
              <a:rPr lang="en-US" sz="1200"/>
              <a:t>0</a:t>
            </a:r>
          </a:p>
        </p:txBody>
      </p:sp>
      <p:sp>
        <p:nvSpPr>
          <p:cNvPr id="25618" name="Text Box 20"/>
          <p:cNvSpPr txBox="1">
            <a:spLocks noChangeArrowheads="1"/>
          </p:cNvSpPr>
          <p:nvPr/>
        </p:nvSpPr>
        <p:spPr bwMode="auto">
          <a:xfrm>
            <a:off x="1752600" y="4121150"/>
            <a:ext cx="268288" cy="274638"/>
          </a:xfrm>
          <a:prstGeom prst="rect">
            <a:avLst/>
          </a:prstGeom>
          <a:noFill/>
          <a:ln w="9525">
            <a:noFill/>
            <a:miter lim="800000"/>
            <a:headEnd/>
            <a:tailEnd/>
          </a:ln>
        </p:spPr>
        <p:txBody>
          <a:bodyPr wrap="none">
            <a:spAutoFit/>
          </a:bodyPr>
          <a:lstStyle/>
          <a:p>
            <a:r>
              <a:rPr lang="en-US" sz="1200"/>
              <a:t>1</a:t>
            </a:r>
          </a:p>
        </p:txBody>
      </p:sp>
      <p:sp>
        <p:nvSpPr>
          <p:cNvPr id="25619" name="Text Box 22"/>
          <p:cNvSpPr txBox="1">
            <a:spLocks noChangeArrowheads="1"/>
          </p:cNvSpPr>
          <p:nvPr/>
        </p:nvSpPr>
        <p:spPr bwMode="auto">
          <a:xfrm>
            <a:off x="4327525" y="4989513"/>
            <a:ext cx="184150" cy="366712"/>
          </a:xfrm>
          <a:prstGeom prst="rect">
            <a:avLst/>
          </a:prstGeom>
          <a:noFill/>
          <a:ln w="9525">
            <a:noFill/>
            <a:miter lim="800000"/>
            <a:headEnd/>
            <a:tailEnd/>
          </a:ln>
        </p:spPr>
        <p:txBody>
          <a:bodyPr wrap="none">
            <a:spAutoFit/>
          </a:bodyPr>
          <a:lstStyle/>
          <a:p>
            <a:endParaRPr lang="en-US"/>
          </a:p>
        </p:txBody>
      </p:sp>
      <p:sp>
        <p:nvSpPr>
          <p:cNvPr id="25620" name="Text Box 24"/>
          <p:cNvSpPr txBox="1">
            <a:spLocks noChangeArrowheads="1"/>
          </p:cNvSpPr>
          <p:nvPr/>
        </p:nvSpPr>
        <p:spPr bwMode="auto">
          <a:xfrm>
            <a:off x="4267200" y="5105400"/>
            <a:ext cx="476250" cy="366713"/>
          </a:xfrm>
          <a:prstGeom prst="rect">
            <a:avLst/>
          </a:prstGeom>
          <a:noFill/>
          <a:ln w="9525">
            <a:noFill/>
            <a:miter lim="800000"/>
            <a:headEnd/>
            <a:tailEnd/>
          </a:ln>
        </p:spPr>
        <p:txBody>
          <a:bodyPr wrap="none">
            <a:spAutoFit/>
          </a:bodyPr>
          <a:lstStyle/>
          <a:p>
            <a:r>
              <a:rPr lang="en-US"/>
              <a:t>DL</a:t>
            </a:r>
          </a:p>
        </p:txBody>
      </p:sp>
      <p:sp>
        <p:nvSpPr>
          <p:cNvPr id="25621" name="Text Box 25"/>
          <p:cNvSpPr txBox="1">
            <a:spLocks noChangeArrowheads="1"/>
          </p:cNvSpPr>
          <p:nvPr/>
        </p:nvSpPr>
        <p:spPr bwMode="auto">
          <a:xfrm>
            <a:off x="1812925" y="5522913"/>
            <a:ext cx="311150" cy="366712"/>
          </a:xfrm>
          <a:prstGeom prst="rect">
            <a:avLst/>
          </a:prstGeom>
          <a:noFill/>
          <a:ln w="9525">
            <a:noFill/>
            <a:miter lim="800000"/>
            <a:headEnd/>
            <a:tailEnd/>
          </a:ln>
        </p:spPr>
        <p:txBody>
          <a:bodyPr wrap="none">
            <a:spAutoFit/>
          </a:bodyPr>
          <a:lstStyle/>
          <a:p>
            <a:r>
              <a:rPr lang="en-US"/>
              <a:t>0</a:t>
            </a:r>
          </a:p>
        </p:txBody>
      </p:sp>
      <p:sp>
        <p:nvSpPr>
          <p:cNvPr id="25622" name="Text Box 30"/>
          <p:cNvSpPr txBox="1">
            <a:spLocks noChangeArrowheads="1"/>
          </p:cNvSpPr>
          <p:nvPr/>
        </p:nvSpPr>
        <p:spPr bwMode="auto">
          <a:xfrm rot="2113856">
            <a:off x="3021013" y="4041775"/>
            <a:ext cx="1450975" cy="369888"/>
          </a:xfrm>
          <a:prstGeom prst="rect">
            <a:avLst/>
          </a:prstGeom>
          <a:noFill/>
          <a:ln w="9525">
            <a:noFill/>
            <a:miter lim="800000"/>
            <a:headEnd/>
            <a:tailEnd/>
          </a:ln>
        </p:spPr>
        <p:txBody>
          <a:bodyPr>
            <a:spAutoFit/>
          </a:bodyPr>
          <a:lstStyle/>
          <a:p>
            <a:r>
              <a:rPr lang="en-US"/>
              <a:t>AD</a:t>
            </a:r>
            <a:r>
              <a:rPr lang="en-US" sz="1400"/>
              <a:t>L</a:t>
            </a:r>
            <a:r>
              <a:rPr lang="en-US"/>
              <a:t> =f(W*)</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274638"/>
            <a:ext cx="4038600" cy="715962"/>
          </a:xfrm>
        </p:spPr>
        <p:txBody>
          <a:bodyPr/>
          <a:lstStyle/>
          <a:p>
            <a:pPr algn="l" eaLnBrk="1" fontAlgn="auto" hangingPunct="1">
              <a:spcAft>
                <a:spcPts val="0"/>
              </a:spcAft>
              <a:defRPr/>
            </a:pPr>
            <a:r>
              <a:rPr lang="en-US" sz="3200" u="sng" dirty="0">
                <a:solidFill>
                  <a:schemeClr val="tx1"/>
                </a:solidFill>
              </a:rPr>
              <a:t>Supply of labor</a:t>
            </a:r>
          </a:p>
        </p:txBody>
      </p:sp>
      <p:sp>
        <p:nvSpPr>
          <p:cNvPr id="3" name="Rectangle 3"/>
          <p:cNvSpPr>
            <a:spLocks noGrp="1" noChangeArrowheads="1"/>
          </p:cNvSpPr>
          <p:nvPr>
            <p:ph idx="1"/>
          </p:nvPr>
        </p:nvSpPr>
        <p:spPr>
          <a:xfrm>
            <a:off x="4648200" y="1219200"/>
            <a:ext cx="3962400" cy="4525963"/>
          </a:xfrm>
        </p:spPr>
        <p:txBody>
          <a:bodyPr>
            <a:normAutofit fontScale="85000" lnSpcReduction="20000"/>
          </a:bodyPr>
          <a:lstStyle/>
          <a:p>
            <a:pPr eaLnBrk="1" hangingPunct="1"/>
            <a:r>
              <a:rPr lang="en-US" sz="2800" dirty="0" smtClean="0">
                <a:solidFill>
                  <a:schemeClr val="tx1"/>
                </a:solidFill>
              </a:rPr>
              <a:t>The individual supply of labor shows how much work an individual is willing to offer at different wage rate.</a:t>
            </a:r>
          </a:p>
          <a:p>
            <a:pPr eaLnBrk="1" hangingPunct="1"/>
            <a:endParaRPr lang="en-US" sz="2800" dirty="0" smtClean="0">
              <a:solidFill>
                <a:schemeClr val="tx1"/>
              </a:solidFill>
            </a:endParaRPr>
          </a:p>
          <a:p>
            <a:pPr eaLnBrk="1" hangingPunct="1"/>
            <a:r>
              <a:rPr lang="en-US" sz="2800" dirty="0" smtClean="0">
                <a:solidFill>
                  <a:schemeClr val="tx1"/>
                </a:solidFill>
              </a:rPr>
              <a:t>Wage rate is positive related with supply of labor.</a:t>
            </a:r>
          </a:p>
          <a:p>
            <a:pPr eaLnBrk="1" hangingPunct="1"/>
            <a:endParaRPr lang="en-US" sz="2800" dirty="0" smtClean="0">
              <a:solidFill>
                <a:schemeClr val="tx1"/>
              </a:solidFill>
            </a:endParaRPr>
          </a:p>
          <a:p>
            <a:pPr eaLnBrk="1" hangingPunct="1"/>
            <a:r>
              <a:rPr lang="en-US" sz="2800" dirty="0" smtClean="0">
                <a:solidFill>
                  <a:schemeClr val="tx1"/>
                </a:solidFill>
              </a:rPr>
              <a:t>Market supply or aggregate supply means all individual workers willing and able to work.</a:t>
            </a:r>
          </a:p>
        </p:txBody>
      </p:sp>
      <p:sp>
        <p:nvSpPr>
          <p:cNvPr id="4" name="Content Placeholder 2"/>
          <p:cNvSpPr txBox="1">
            <a:spLocks/>
          </p:cNvSpPr>
          <p:nvPr/>
        </p:nvSpPr>
        <p:spPr>
          <a:xfrm>
            <a:off x="4648200" y="1554163"/>
            <a:ext cx="4343400" cy="452596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2" pitchFamily="18" charset="2"/>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p>
        </p:txBody>
      </p:sp>
      <p:sp>
        <p:nvSpPr>
          <p:cNvPr id="5" name="Content Placeholder 2"/>
          <p:cNvSpPr txBox="1">
            <a:spLocks/>
          </p:cNvSpPr>
          <p:nvPr/>
        </p:nvSpPr>
        <p:spPr>
          <a:xfrm>
            <a:off x="4953000" y="1554163"/>
            <a:ext cx="4038600" cy="452596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2" pitchFamily="18" charset="2"/>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p>
        </p:txBody>
      </p:sp>
      <p:sp>
        <p:nvSpPr>
          <p:cNvPr id="7" name="Content Placeholder 2"/>
          <p:cNvSpPr txBox="1">
            <a:spLocks/>
          </p:cNvSpPr>
          <p:nvPr/>
        </p:nvSpPr>
        <p:spPr bwMode="auto">
          <a:xfrm>
            <a:off x="5334000" y="990600"/>
            <a:ext cx="4495800" cy="45418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rgbClr val="F0A22E"/>
              </a:buClr>
              <a:buSzPct val="70000"/>
              <a:buFont typeface="Wingdings 2" pitchFamily="18" charset="2"/>
              <a:buNone/>
              <a:tabLst/>
              <a:defRPr/>
            </a:pPr>
            <a:r>
              <a:rPr kumimoji="0" lang="en-US" sz="3200" b="0" i="0" u="none" strike="noStrike" kern="1200" cap="none" spc="0" normalizeH="0" baseline="0" noProof="0" smtClean="0">
                <a:ln>
                  <a:noFill/>
                </a:ln>
                <a:solidFill>
                  <a:srgbClr val="4E3B30"/>
                </a:solidFill>
                <a:effectLst/>
                <a:uLnTx/>
                <a:uFillTx/>
                <a:latin typeface="Franklin Gothic Book"/>
                <a:ea typeface="+mn-ea"/>
                <a:cs typeface="+mn-cs"/>
              </a:rPr>
              <a:t>  </a:t>
            </a:r>
          </a:p>
        </p:txBody>
      </p:sp>
      <p:cxnSp>
        <p:nvCxnSpPr>
          <p:cNvPr id="8" name="Straight Arrow Connector 7"/>
          <p:cNvCxnSpPr/>
          <p:nvPr/>
        </p:nvCxnSpPr>
        <p:spPr>
          <a:xfrm rot="5400000" flipH="1" flipV="1">
            <a:off x="419100" y="3467100"/>
            <a:ext cx="25908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676400" y="4794250"/>
            <a:ext cx="3200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11"/>
          <p:cNvSpPr>
            <a:spLocks noChangeArrowheads="1"/>
          </p:cNvSpPr>
          <p:nvPr/>
        </p:nvSpPr>
        <p:spPr bwMode="auto">
          <a:xfrm>
            <a:off x="3505200" y="2209800"/>
            <a:ext cx="1473200" cy="369888"/>
          </a:xfrm>
          <a:prstGeom prst="rect">
            <a:avLst/>
          </a:prstGeom>
          <a:noFill/>
          <a:ln w="9525">
            <a:noFill/>
            <a:miter lim="800000"/>
            <a:headEnd/>
            <a:tailEnd/>
          </a:ln>
        </p:spPr>
        <p:txBody>
          <a:bodyPr wrap="none">
            <a:spAutoFit/>
          </a:bodyPr>
          <a:lstStyle/>
          <a:p>
            <a:r>
              <a:rPr lang="en-US" dirty="0"/>
              <a:t>ASL= f(W/P)</a:t>
            </a:r>
            <a:endParaRPr lang="en-US" sz="1600" dirty="0"/>
          </a:p>
        </p:txBody>
      </p:sp>
      <p:sp>
        <p:nvSpPr>
          <p:cNvPr id="11" name="Rectangle 12"/>
          <p:cNvSpPr>
            <a:spLocks noChangeArrowheads="1"/>
          </p:cNvSpPr>
          <p:nvPr/>
        </p:nvSpPr>
        <p:spPr bwMode="auto">
          <a:xfrm>
            <a:off x="3471863" y="4887913"/>
            <a:ext cx="566737" cy="369887"/>
          </a:xfrm>
          <a:prstGeom prst="rect">
            <a:avLst/>
          </a:prstGeom>
          <a:noFill/>
          <a:ln w="9525">
            <a:noFill/>
            <a:miter lim="800000"/>
            <a:headEnd/>
            <a:tailEnd/>
          </a:ln>
        </p:spPr>
        <p:txBody>
          <a:bodyPr wrap="none">
            <a:spAutoFit/>
          </a:bodyPr>
          <a:lstStyle/>
          <a:p>
            <a:r>
              <a:rPr lang="en-US"/>
              <a:t>SL</a:t>
            </a:r>
            <a:r>
              <a:rPr lang="en-US" sz="1400"/>
              <a:t>3</a:t>
            </a:r>
            <a:endParaRPr lang="en-US" sz="1600"/>
          </a:p>
        </p:txBody>
      </p:sp>
      <p:sp>
        <p:nvSpPr>
          <p:cNvPr id="12" name="Rectangle 13"/>
          <p:cNvSpPr>
            <a:spLocks noChangeArrowheads="1"/>
          </p:cNvSpPr>
          <p:nvPr/>
        </p:nvSpPr>
        <p:spPr bwMode="auto">
          <a:xfrm>
            <a:off x="2667000" y="4876800"/>
            <a:ext cx="566738" cy="369888"/>
          </a:xfrm>
          <a:prstGeom prst="rect">
            <a:avLst/>
          </a:prstGeom>
          <a:noFill/>
          <a:ln w="9525">
            <a:noFill/>
            <a:miter lim="800000"/>
            <a:headEnd/>
            <a:tailEnd/>
          </a:ln>
        </p:spPr>
        <p:txBody>
          <a:bodyPr wrap="none">
            <a:spAutoFit/>
          </a:bodyPr>
          <a:lstStyle/>
          <a:p>
            <a:r>
              <a:rPr lang="en-US"/>
              <a:t>SL</a:t>
            </a:r>
            <a:r>
              <a:rPr lang="en-US" sz="1400"/>
              <a:t>2</a:t>
            </a:r>
            <a:endParaRPr lang="en-US" sz="1600"/>
          </a:p>
        </p:txBody>
      </p:sp>
      <p:sp>
        <p:nvSpPr>
          <p:cNvPr id="13" name="Rectangle 14"/>
          <p:cNvSpPr>
            <a:spLocks noChangeArrowheads="1"/>
          </p:cNvSpPr>
          <p:nvPr/>
        </p:nvSpPr>
        <p:spPr bwMode="auto">
          <a:xfrm>
            <a:off x="1981200" y="4887913"/>
            <a:ext cx="566738" cy="369887"/>
          </a:xfrm>
          <a:prstGeom prst="rect">
            <a:avLst/>
          </a:prstGeom>
          <a:noFill/>
          <a:ln w="9525">
            <a:noFill/>
            <a:miter lim="800000"/>
            <a:headEnd/>
            <a:tailEnd/>
          </a:ln>
        </p:spPr>
        <p:txBody>
          <a:bodyPr wrap="none">
            <a:spAutoFit/>
          </a:bodyPr>
          <a:lstStyle/>
          <a:p>
            <a:r>
              <a:rPr lang="en-US"/>
              <a:t>SL</a:t>
            </a:r>
            <a:r>
              <a:rPr lang="en-US" sz="1400"/>
              <a:t>1</a:t>
            </a:r>
            <a:endParaRPr lang="en-US" sz="1600"/>
          </a:p>
        </p:txBody>
      </p:sp>
      <p:cxnSp>
        <p:nvCxnSpPr>
          <p:cNvPr id="14" name="Straight Connector 13"/>
          <p:cNvCxnSpPr/>
          <p:nvPr/>
        </p:nvCxnSpPr>
        <p:spPr>
          <a:xfrm>
            <a:off x="1676400" y="39624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943101" y="4381500"/>
            <a:ext cx="8382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1905000" y="2590800"/>
            <a:ext cx="2133600" cy="1752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731963" y="3352800"/>
            <a:ext cx="1371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2400301" y="4076700"/>
            <a:ext cx="14478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752600" y="2819400"/>
            <a:ext cx="198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743201" y="3810000"/>
            <a:ext cx="1981200" cy="3175"/>
          </a:xfrm>
          <a:prstGeom prst="line">
            <a:avLst/>
          </a:prstGeom>
        </p:spPr>
        <p:style>
          <a:lnRef idx="1">
            <a:schemeClr val="accent1"/>
          </a:lnRef>
          <a:fillRef idx="0">
            <a:schemeClr val="accent1"/>
          </a:fillRef>
          <a:effectRef idx="0">
            <a:schemeClr val="accent1"/>
          </a:effectRef>
          <a:fontRef idx="minor">
            <a:schemeClr val="tx1"/>
          </a:fontRef>
        </p:style>
      </p:cxnSp>
      <p:sp>
        <p:nvSpPr>
          <p:cNvPr id="21" name="Rectangle 33"/>
          <p:cNvSpPr>
            <a:spLocks noChangeArrowheads="1"/>
          </p:cNvSpPr>
          <p:nvPr/>
        </p:nvSpPr>
        <p:spPr bwMode="auto">
          <a:xfrm>
            <a:off x="1160463" y="3810000"/>
            <a:ext cx="592137" cy="369888"/>
          </a:xfrm>
          <a:prstGeom prst="rect">
            <a:avLst/>
          </a:prstGeom>
          <a:noFill/>
          <a:ln w="9525">
            <a:noFill/>
            <a:miter lim="800000"/>
            <a:headEnd/>
            <a:tailEnd/>
          </a:ln>
        </p:spPr>
        <p:txBody>
          <a:bodyPr wrap="none">
            <a:spAutoFit/>
          </a:bodyPr>
          <a:lstStyle/>
          <a:p>
            <a:r>
              <a:rPr lang="en-US"/>
              <a:t>W*</a:t>
            </a:r>
            <a:r>
              <a:rPr lang="en-US" sz="1400"/>
              <a:t>1</a:t>
            </a:r>
            <a:endParaRPr lang="en-US" sz="1600"/>
          </a:p>
        </p:txBody>
      </p:sp>
      <p:sp>
        <p:nvSpPr>
          <p:cNvPr id="22" name="Rectangle 34"/>
          <p:cNvSpPr>
            <a:spLocks noChangeArrowheads="1"/>
          </p:cNvSpPr>
          <p:nvPr/>
        </p:nvSpPr>
        <p:spPr bwMode="auto">
          <a:xfrm>
            <a:off x="1160463" y="3200400"/>
            <a:ext cx="592137" cy="369888"/>
          </a:xfrm>
          <a:prstGeom prst="rect">
            <a:avLst/>
          </a:prstGeom>
          <a:noFill/>
          <a:ln w="9525">
            <a:noFill/>
            <a:miter lim="800000"/>
            <a:headEnd/>
            <a:tailEnd/>
          </a:ln>
        </p:spPr>
        <p:txBody>
          <a:bodyPr wrap="none">
            <a:spAutoFit/>
          </a:bodyPr>
          <a:lstStyle/>
          <a:p>
            <a:r>
              <a:rPr lang="en-US"/>
              <a:t>W*</a:t>
            </a:r>
            <a:r>
              <a:rPr lang="en-US" sz="1400"/>
              <a:t>2</a:t>
            </a:r>
            <a:endParaRPr lang="en-US" sz="1600"/>
          </a:p>
        </p:txBody>
      </p:sp>
      <p:sp>
        <p:nvSpPr>
          <p:cNvPr id="23" name="Rectangle 35"/>
          <p:cNvSpPr>
            <a:spLocks noChangeArrowheads="1"/>
          </p:cNvSpPr>
          <p:nvPr/>
        </p:nvSpPr>
        <p:spPr bwMode="auto">
          <a:xfrm>
            <a:off x="1160463" y="2678113"/>
            <a:ext cx="592137" cy="369887"/>
          </a:xfrm>
          <a:prstGeom prst="rect">
            <a:avLst/>
          </a:prstGeom>
          <a:noFill/>
          <a:ln w="9525">
            <a:noFill/>
            <a:miter lim="800000"/>
            <a:headEnd/>
            <a:tailEnd/>
          </a:ln>
        </p:spPr>
        <p:txBody>
          <a:bodyPr wrap="none">
            <a:spAutoFit/>
          </a:bodyPr>
          <a:lstStyle/>
          <a:p>
            <a:r>
              <a:rPr lang="en-US"/>
              <a:t>W*</a:t>
            </a:r>
            <a:r>
              <a:rPr lang="en-US" sz="1400"/>
              <a:t>3</a:t>
            </a:r>
            <a:endParaRPr lang="en-US" sz="1600"/>
          </a:p>
        </p:txBody>
      </p:sp>
      <p:cxnSp>
        <p:nvCxnSpPr>
          <p:cNvPr id="24" name="Straight Arrow Connector 23"/>
          <p:cNvCxnSpPr/>
          <p:nvPr/>
        </p:nvCxnSpPr>
        <p:spPr>
          <a:xfrm>
            <a:off x="2514600" y="44196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200400" y="44196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flipH="1" flipV="1">
            <a:off x="1790701" y="3619500"/>
            <a:ext cx="3810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flipH="1" flipV="1">
            <a:off x="1791494" y="30853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Rectangle 42"/>
          <p:cNvSpPr>
            <a:spLocks noChangeArrowheads="1"/>
          </p:cNvSpPr>
          <p:nvPr/>
        </p:nvSpPr>
        <p:spPr bwMode="auto">
          <a:xfrm>
            <a:off x="4614863" y="4876800"/>
            <a:ext cx="620712" cy="369888"/>
          </a:xfrm>
          <a:prstGeom prst="rect">
            <a:avLst/>
          </a:prstGeom>
          <a:noFill/>
          <a:ln w="9525">
            <a:noFill/>
            <a:miter lim="800000"/>
            <a:headEnd/>
            <a:tailEnd/>
          </a:ln>
        </p:spPr>
        <p:txBody>
          <a:bodyPr wrap="none">
            <a:spAutoFit/>
          </a:bodyPr>
          <a:lstStyle/>
          <a:p>
            <a:r>
              <a:rPr lang="en-US"/>
              <a:t>ASL</a:t>
            </a:r>
            <a:endParaRPr lang="en-US" sz="1600"/>
          </a:p>
        </p:txBody>
      </p:sp>
      <p:sp>
        <p:nvSpPr>
          <p:cNvPr id="29" name="Rectangle 43"/>
          <p:cNvSpPr>
            <a:spLocks noChangeArrowheads="1"/>
          </p:cNvSpPr>
          <p:nvPr/>
        </p:nvSpPr>
        <p:spPr bwMode="auto">
          <a:xfrm>
            <a:off x="990600" y="1981200"/>
            <a:ext cx="492125" cy="369888"/>
          </a:xfrm>
          <a:prstGeom prst="rect">
            <a:avLst/>
          </a:prstGeom>
          <a:noFill/>
          <a:ln w="9525">
            <a:noFill/>
            <a:miter lim="800000"/>
            <a:headEnd/>
            <a:tailEnd/>
          </a:ln>
        </p:spPr>
        <p:txBody>
          <a:bodyPr wrap="none">
            <a:spAutoFit/>
          </a:bodyPr>
          <a:lstStyle/>
          <a:p>
            <a:r>
              <a:rPr lang="en-US"/>
              <a:t>W*</a:t>
            </a:r>
            <a:endParaRPr lang="en-US" sz="1600"/>
          </a:p>
        </p:txBody>
      </p:sp>
      <p:sp>
        <p:nvSpPr>
          <p:cNvPr id="30" name="Rectangle 44"/>
          <p:cNvSpPr>
            <a:spLocks noChangeArrowheads="1"/>
          </p:cNvSpPr>
          <p:nvPr/>
        </p:nvSpPr>
        <p:spPr bwMode="auto">
          <a:xfrm>
            <a:off x="1516063" y="4811713"/>
            <a:ext cx="312737" cy="369887"/>
          </a:xfrm>
          <a:prstGeom prst="rect">
            <a:avLst/>
          </a:prstGeom>
          <a:noFill/>
          <a:ln w="9525">
            <a:noFill/>
            <a:miter lim="800000"/>
            <a:headEnd/>
            <a:tailEnd/>
          </a:ln>
        </p:spPr>
        <p:txBody>
          <a:bodyPr wrap="none">
            <a:spAutoFit/>
          </a:bodyPr>
          <a:lstStyle/>
          <a:p>
            <a:r>
              <a:rPr lang="en-US"/>
              <a:t>0</a:t>
            </a:r>
            <a:endParaRPr lang="en-US" sz="1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Introduction</a:t>
            </a:r>
            <a:endParaRPr lang="en-US" dirty="0"/>
          </a:p>
        </p:txBody>
      </p:sp>
      <p:sp>
        <p:nvSpPr>
          <p:cNvPr id="3" name="Content Placeholder 2"/>
          <p:cNvSpPr>
            <a:spLocks noGrp="1"/>
          </p:cNvSpPr>
          <p:nvPr>
            <p:ph idx="1"/>
          </p:nvPr>
        </p:nvSpPr>
        <p:spPr>
          <a:xfrm>
            <a:off x="457200" y="1219201"/>
            <a:ext cx="8229600" cy="4906964"/>
          </a:xfrm>
        </p:spPr>
        <p:txBody>
          <a:bodyPr>
            <a:normAutofit fontScale="85000" lnSpcReduction="10000"/>
          </a:bodyPr>
          <a:lstStyle/>
          <a:p>
            <a:pPr marL="0" indent="0" algn="just"/>
            <a:r>
              <a:rPr lang="en-US" dirty="0" smtClean="0"/>
              <a:t>John Maynard Keynes’ The General Theory of Employment, Interest and Money (1936) has significant contribution to the Macroeconomics.</a:t>
            </a:r>
          </a:p>
          <a:p>
            <a:pPr marL="0" indent="0" algn="just"/>
            <a:r>
              <a:rPr lang="en-US" dirty="0" smtClean="0"/>
              <a:t> </a:t>
            </a:r>
            <a:r>
              <a:rPr lang="en-US" dirty="0" smtClean="0"/>
              <a:t>Keynes theory has a frontal attack on </a:t>
            </a:r>
            <a:r>
              <a:rPr lang="en-US" u="sng" dirty="0" smtClean="0"/>
              <a:t>classical</a:t>
            </a:r>
            <a:r>
              <a:rPr lang="en-US" dirty="0" smtClean="0"/>
              <a:t> thought on determination of output and  full employment concept. The primary purposes of the theory is to explain what explains volume of employment at any time. </a:t>
            </a:r>
          </a:p>
          <a:p>
            <a:pPr marL="0" indent="0" algn="just"/>
            <a:r>
              <a:rPr lang="en-US" dirty="0" smtClean="0"/>
              <a:t> </a:t>
            </a:r>
            <a:r>
              <a:rPr lang="en-US" dirty="0" smtClean="0"/>
              <a:t>Some the noted classical economists include Adam Smith, David Ricardo, J.S. Mill, A. Marshall and </a:t>
            </a:r>
            <a:r>
              <a:rPr lang="en-US" dirty="0" err="1" smtClean="0"/>
              <a:t>Pigou</a:t>
            </a:r>
            <a:r>
              <a:rPr lang="en-US" dirty="0" smtClean="0"/>
              <a:t>.</a:t>
            </a:r>
          </a:p>
          <a:p>
            <a:pPr marL="0" indent="0" algn="just"/>
            <a:r>
              <a:rPr lang="en-US" dirty="0" smtClean="0"/>
              <a:t>Keynesian theory influences the macroeconomic theory as </a:t>
            </a:r>
            <a:r>
              <a:rPr lang="en-US" dirty="0" err="1" smtClean="0"/>
              <a:t>classicals</a:t>
            </a:r>
            <a:r>
              <a:rPr lang="en-US" dirty="0" smtClean="0"/>
              <a:t> failed to explain the causes of Great depression (1929-1941).</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304800" y="228600"/>
            <a:ext cx="8686800" cy="685800"/>
          </a:xfrm>
        </p:spPr>
        <p:txBody>
          <a:bodyPr>
            <a:normAutofit/>
          </a:bodyPr>
          <a:lstStyle/>
          <a:p>
            <a:pPr algn="l" eaLnBrk="1" fontAlgn="auto" hangingPunct="1">
              <a:spcAft>
                <a:spcPts val="0"/>
              </a:spcAft>
              <a:defRPr/>
            </a:pPr>
            <a:r>
              <a:rPr lang="en-US" sz="3200" u="sng" dirty="0">
                <a:solidFill>
                  <a:schemeClr val="tx1"/>
                </a:solidFill>
              </a:rPr>
              <a:t>Equilibrium in labor market</a:t>
            </a:r>
          </a:p>
        </p:txBody>
      </p:sp>
      <p:sp>
        <p:nvSpPr>
          <p:cNvPr id="6" name="Rectangle 3"/>
          <p:cNvSpPr>
            <a:spLocks noGrp="1" noChangeArrowheads="1"/>
          </p:cNvSpPr>
          <p:nvPr>
            <p:ph idx="1"/>
          </p:nvPr>
        </p:nvSpPr>
        <p:spPr>
          <a:xfrm>
            <a:off x="304800" y="1066800"/>
            <a:ext cx="8686800" cy="5013325"/>
          </a:xfrm>
        </p:spPr>
        <p:txBody>
          <a:bodyPr>
            <a:normAutofit lnSpcReduction="10000"/>
          </a:bodyPr>
          <a:lstStyle/>
          <a:p>
            <a:pPr eaLnBrk="1" hangingPunct="1"/>
            <a:r>
              <a:rPr lang="en-US" sz="2800" dirty="0" smtClean="0">
                <a:solidFill>
                  <a:schemeClr val="tx1"/>
                </a:solidFill>
              </a:rPr>
              <a:t>Equilibrium in labor market is attain at W/P,		 where D</a:t>
            </a:r>
            <a:r>
              <a:rPr lang="en-US" sz="2000" dirty="0" smtClean="0">
                <a:solidFill>
                  <a:schemeClr val="tx1"/>
                </a:solidFill>
              </a:rPr>
              <a:t>L</a:t>
            </a:r>
            <a:r>
              <a:rPr lang="en-US" sz="2800" dirty="0" smtClean="0">
                <a:solidFill>
                  <a:schemeClr val="tx1"/>
                </a:solidFill>
              </a:rPr>
              <a:t>=S</a:t>
            </a:r>
            <a:r>
              <a:rPr lang="en-US" sz="2000" dirty="0" smtClean="0">
                <a:solidFill>
                  <a:schemeClr val="tx1"/>
                </a:solidFill>
              </a:rPr>
              <a:t>L </a:t>
            </a:r>
            <a:endParaRPr lang="en-US" sz="2800" dirty="0" smtClean="0">
              <a:solidFill>
                <a:schemeClr val="tx1"/>
              </a:solidFill>
            </a:endParaRPr>
          </a:p>
          <a:p>
            <a:r>
              <a:rPr lang="en-US" sz="2800" dirty="0" smtClean="0">
                <a:solidFill>
                  <a:schemeClr val="tx1"/>
                </a:solidFill>
              </a:rPr>
              <a:t>If wage rate increase due to any reason, then this increase will cause unemployment for short period, because  firms will lay off some employees to cut down the extra cost. So according to classical economist there is self adjustment process in economy so again wage rate tends to decrease and economy come back towards equilibrium</a:t>
            </a:r>
            <a:r>
              <a:rPr lang="en-US" sz="2800" dirty="0" smtClean="0">
                <a:solidFill>
                  <a:schemeClr val="tx1"/>
                </a:solidFill>
              </a:rPr>
              <a:t>.</a:t>
            </a:r>
            <a:r>
              <a:rPr lang="en-US" sz="2400" dirty="0" smtClean="0"/>
              <a:t> </a:t>
            </a:r>
            <a:endParaRPr lang="en-US" sz="2400" dirty="0" smtClean="0"/>
          </a:p>
          <a:p>
            <a:r>
              <a:rPr lang="en-US" sz="2400" dirty="0" smtClean="0"/>
              <a:t>Similarly </a:t>
            </a:r>
            <a:r>
              <a:rPr lang="en-US" sz="2400" dirty="0" smtClean="0"/>
              <a:t>if wage rate decreases, it will create an </a:t>
            </a:r>
            <a:r>
              <a:rPr lang="en-US" sz="2400" dirty="0" err="1" smtClean="0"/>
              <a:t>an</a:t>
            </a:r>
            <a:r>
              <a:rPr lang="en-US" sz="2400" dirty="0" smtClean="0"/>
              <a:t> excess demand for labor, this will lead to increase in wages and economy once again come towards equilibrium. </a:t>
            </a:r>
          </a:p>
          <a:p>
            <a:pPr eaLnBrk="1" hangingPunct="1"/>
            <a:endParaRPr lang="en-US" sz="2400" dirty="0" smtClean="0">
              <a:solidFill>
                <a:schemeClr val="tx1"/>
              </a:solidFill>
            </a:endParaRPr>
          </a:p>
          <a:p>
            <a:pPr eaLnBrk="1" hangingPunct="1"/>
            <a:endParaRPr lang="en-US" sz="2400" dirty="0" smtClean="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457200" y="274638"/>
            <a:ext cx="6400800" cy="639762"/>
          </a:xfrm>
        </p:spPr>
        <p:txBody>
          <a:bodyPr/>
          <a:lstStyle/>
          <a:p>
            <a:pPr eaLnBrk="1" fontAlgn="auto" hangingPunct="1">
              <a:spcAft>
                <a:spcPts val="0"/>
              </a:spcAft>
              <a:defRPr/>
            </a:pPr>
            <a:r>
              <a:rPr lang="en-US" sz="3200" u="sng" dirty="0" smtClean="0">
                <a:solidFill>
                  <a:schemeClr val="tx1"/>
                </a:solidFill>
              </a:rPr>
              <a:t>4 Credit </a:t>
            </a:r>
            <a:r>
              <a:rPr lang="en-US" sz="3200" u="sng" dirty="0">
                <a:solidFill>
                  <a:schemeClr val="tx1"/>
                </a:solidFill>
              </a:rPr>
              <a:t>market in classical model</a:t>
            </a:r>
          </a:p>
        </p:txBody>
      </p:sp>
      <p:sp>
        <p:nvSpPr>
          <p:cNvPr id="4" name="Rectangle 3"/>
          <p:cNvSpPr>
            <a:spLocks noGrp="1" noChangeArrowheads="1"/>
          </p:cNvSpPr>
          <p:nvPr>
            <p:ph idx="1"/>
          </p:nvPr>
        </p:nvSpPr>
        <p:spPr>
          <a:xfrm>
            <a:off x="457200" y="1219200"/>
            <a:ext cx="8229600" cy="5334000"/>
          </a:xfrm>
        </p:spPr>
        <p:txBody>
          <a:bodyPr/>
          <a:lstStyle/>
          <a:p>
            <a:pPr eaLnBrk="1" hangingPunct="1"/>
            <a:r>
              <a:rPr lang="en-US" dirty="0" smtClean="0">
                <a:solidFill>
                  <a:schemeClr val="tx1"/>
                </a:solidFill>
              </a:rPr>
              <a:t>According to classical economists at the level of full employment saving is equal to investment.</a:t>
            </a:r>
          </a:p>
          <a:p>
            <a:pPr eaLnBrk="1" hangingPunct="1"/>
            <a:r>
              <a:rPr lang="en-US" dirty="0" smtClean="0">
                <a:solidFill>
                  <a:schemeClr val="tx1"/>
                </a:solidFill>
              </a:rPr>
              <a:t>It is the rate of interest which equalizes the saving and investment.</a:t>
            </a:r>
          </a:p>
          <a:p>
            <a:pPr eaLnBrk="1" hangingPunct="1"/>
            <a:r>
              <a:rPr lang="en-US" dirty="0" smtClean="0">
                <a:solidFill>
                  <a:schemeClr val="tx1"/>
                </a:solidFill>
              </a:rPr>
              <a:t>Saving is increasing function of rate of interest while Investment is decreasing function of rate of interest.</a:t>
            </a:r>
          </a:p>
          <a:p>
            <a:pPr eaLnBrk="1" hangingPunct="1">
              <a:buFont typeface="Wingdings 2" pitchFamily="18" charset="2"/>
              <a:buNone/>
            </a:pPr>
            <a:r>
              <a:rPr lang="en-US" sz="2800" dirty="0" smtClean="0">
                <a:solidFill>
                  <a:schemeClr val="tx1"/>
                </a:solidFill>
              </a:rPr>
              <a:t> </a:t>
            </a:r>
            <a:endParaRPr lang="en-US" sz="2400" dirty="0" smtClean="0">
              <a:solidFill>
                <a:schemeClr val="tx1"/>
              </a:solidFill>
            </a:endParaRPr>
          </a:p>
          <a:p>
            <a:pPr eaLnBrk="1" hangingPunct="1"/>
            <a:endParaRPr lang="en-US" sz="2400" dirty="0" smtClean="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228600" y="1905000"/>
            <a:ext cx="4654550" cy="3756025"/>
            <a:chOff x="1295400" y="1828800"/>
            <a:chExt cx="4654550" cy="3756025"/>
          </a:xfrm>
        </p:grpSpPr>
        <p:sp>
          <p:nvSpPr>
            <p:cNvPr id="24" name="Line 7"/>
            <p:cNvSpPr>
              <a:spLocks noChangeShapeType="1"/>
            </p:cNvSpPr>
            <p:nvPr/>
          </p:nvSpPr>
          <p:spPr bwMode="auto">
            <a:xfrm>
              <a:off x="1828800" y="5181600"/>
              <a:ext cx="3962400" cy="0"/>
            </a:xfrm>
            <a:prstGeom prst="line">
              <a:avLst/>
            </a:prstGeom>
            <a:noFill/>
            <a:ln w="9525">
              <a:solidFill>
                <a:schemeClr val="tx1"/>
              </a:solidFill>
              <a:round/>
              <a:headEnd/>
              <a:tailEnd type="triangle" w="med" len="med"/>
            </a:ln>
          </p:spPr>
          <p:txBody>
            <a:bodyPr/>
            <a:lstStyle/>
            <a:p>
              <a:endParaRPr lang="en-US"/>
            </a:p>
          </p:txBody>
        </p:sp>
        <p:grpSp>
          <p:nvGrpSpPr>
            <p:cNvPr id="25" name="Group 26"/>
            <p:cNvGrpSpPr/>
            <p:nvPr/>
          </p:nvGrpSpPr>
          <p:grpSpPr>
            <a:xfrm>
              <a:off x="1295400" y="1828800"/>
              <a:ext cx="4654550" cy="3756025"/>
              <a:chOff x="1295400" y="1828800"/>
              <a:chExt cx="4654550" cy="3756025"/>
            </a:xfrm>
          </p:grpSpPr>
          <p:sp>
            <p:nvSpPr>
              <p:cNvPr id="26" name="Line 5"/>
              <p:cNvSpPr>
                <a:spLocks noChangeShapeType="1"/>
              </p:cNvSpPr>
              <p:nvPr/>
            </p:nvSpPr>
            <p:spPr bwMode="auto">
              <a:xfrm flipV="1">
                <a:off x="1828800" y="2133600"/>
                <a:ext cx="0" cy="3048000"/>
              </a:xfrm>
              <a:prstGeom prst="line">
                <a:avLst/>
              </a:prstGeom>
              <a:noFill/>
              <a:ln w="9525">
                <a:solidFill>
                  <a:schemeClr val="tx1"/>
                </a:solidFill>
                <a:round/>
                <a:headEnd/>
                <a:tailEnd type="triangle" w="med" len="med"/>
              </a:ln>
            </p:spPr>
            <p:txBody>
              <a:bodyPr/>
              <a:lstStyle/>
              <a:p>
                <a:endParaRPr lang="en-US"/>
              </a:p>
            </p:txBody>
          </p:sp>
          <p:sp>
            <p:nvSpPr>
              <p:cNvPr id="27" name="Line 9"/>
              <p:cNvSpPr>
                <a:spLocks noChangeShapeType="1"/>
              </p:cNvSpPr>
              <p:nvPr/>
            </p:nvSpPr>
            <p:spPr bwMode="auto">
              <a:xfrm>
                <a:off x="2667000" y="2057400"/>
                <a:ext cx="2895600" cy="2895600"/>
              </a:xfrm>
              <a:prstGeom prst="line">
                <a:avLst/>
              </a:prstGeom>
              <a:noFill/>
              <a:ln w="28575">
                <a:solidFill>
                  <a:schemeClr val="tx1"/>
                </a:solidFill>
                <a:round/>
                <a:headEnd/>
                <a:tailEnd/>
              </a:ln>
            </p:spPr>
            <p:txBody>
              <a:bodyPr/>
              <a:lstStyle/>
              <a:p>
                <a:endParaRPr lang="en-US"/>
              </a:p>
            </p:txBody>
          </p:sp>
          <p:sp>
            <p:nvSpPr>
              <p:cNvPr id="28" name="Line 15"/>
              <p:cNvSpPr>
                <a:spLocks noChangeShapeType="1"/>
              </p:cNvSpPr>
              <p:nvPr/>
            </p:nvSpPr>
            <p:spPr bwMode="auto">
              <a:xfrm flipH="1">
                <a:off x="1870075" y="3441700"/>
                <a:ext cx="2209800" cy="0"/>
              </a:xfrm>
              <a:prstGeom prst="line">
                <a:avLst/>
              </a:prstGeom>
              <a:noFill/>
              <a:ln w="38100">
                <a:solidFill>
                  <a:schemeClr val="bg1">
                    <a:lumMod val="65000"/>
                  </a:schemeClr>
                </a:solidFill>
                <a:prstDash val="dashDot"/>
                <a:round/>
                <a:headEnd/>
                <a:tailEnd/>
              </a:ln>
            </p:spPr>
            <p:txBody>
              <a:bodyPr/>
              <a:lstStyle/>
              <a:p>
                <a:pPr>
                  <a:defRPr/>
                </a:pPr>
                <a:endParaRPr lang="en-US"/>
              </a:p>
            </p:txBody>
          </p:sp>
          <p:sp>
            <p:nvSpPr>
              <p:cNvPr id="29" name="Text Box 20"/>
              <p:cNvSpPr txBox="1">
                <a:spLocks noChangeArrowheads="1"/>
              </p:cNvSpPr>
              <p:nvPr/>
            </p:nvSpPr>
            <p:spPr bwMode="auto">
              <a:xfrm>
                <a:off x="1295400" y="3238500"/>
                <a:ext cx="363538" cy="369888"/>
              </a:xfrm>
              <a:prstGeom prst="rect">
                <a:avLst/>
              </a:prstGeom>
              <a:noFill/>
              <a:ln w="9525">
                <a:noFill/>
                <a:miter lim="800000"/>
                <a:headEnd/>
                <a:tailEnd/>
              </a:ln>
            </p:spPr>
            <p:txBody>
              <a:bodyPr wrap="none">
                <a:spAutoFit/>
              </a:bodyPr>
              <a:lstStyle/>
              <a:p>
                <a:r>
                  <a:rPr lang="en-US"/>
                  <a:t>io</a:t>
                </a:r>
              </a:p>
            </p:txBody>
          </p:sp>
          <p:sp>
            <p:nvSpPr>
              <p:cNvPr id="30" name="Text Box 21"/>
              <p:cNvSpPr txBox="1">
                <a:spLocks noChangeArrowheads="1"/>
              </p:cNvSpPr>
              <p:nvPr/>
            </p:nvSpPr>
            <p:spPr bwMode="auto">
              <a:xfrm>
                <a:off x="1304925" y="3859213"/>
                <a:ext cx="473075" cy="400050"/>
              </a:xfrm>
              <a:prstGeom prst="rect">
                <a:avLst/>
              </a:prstGeom>
              <a:noFill/>
              <a:ln w="9525">
                <a:noFill/>
                <a:miter lim="800000"/>
                <a:headEnd/>
                <a:tailEnd/>
              </a:ln>
            </p:spPr>
            <p:txBody>
              <a:bodyPr>
                <a:spAutoFit/>
              </a:bodyPr>
              <a:lstStyle/>
              <a:p>
                <a:r>
                  <a:rPr lang="en-US" sz="2000"/>
                  <a:t>i</a:t>
                </a:r>
                <a:r>
                  <a:rPr lang="en-US" sz="1200"/>
                  <a:t>1</a:t>
                </a:r>
              </a:p>
            </p:txBody>
          </p:sp>
          <p:sp>
            <p:nvSpPr>
              <p:cNvPr id="31" name="Text Box 22"/>
              <p:cNvSpPr txBox="1">
                <a:spLocks noChangeArrowheads="1"/>
              </p:cNvSpPr>
              <p:nvPr/>
            </p:nvSpPr>
            <p:spPr bwMode="auto">
              <a:xfrm>
                <a:off x="1304925" y="2667000"/>
                <a:ext cx="327025" cy="400050"/>
              </a:xfrm>
              <a:prstGeom prst="rect">
                <a:avLst/>
              </a:prstGeom>
              <a:noFill/>
              <a:ln w="9525">
                <a:noFill/>
                <a:miter lim="800000"/>
                <a:headEnd/>
                <a:tailEnd/>
              </a:ln>
            </p:spPr>
            <p:txBody>
              <a:bodyPr wrap="none">
                <a:spAutoFit/>
              </a:bodyPr>
              <a:lstStyle/>
              <a:p>
                <a:r>
                  <a:rPr lang="en-US" sz="2000"/>
                  <a:t>i</a:t>
                </a:r>
                <a:r>
                  <a:rPr lang="en-US" sz="1200"/>
                  <a:t>2</a:t>
                </a:r>
              </a:p>
            </p:txBody>
          </p:sp>
          <p:sp>
            <p:nvSpPr>
              <p:cNvPr id="32" name="Text Box 23"/>
              <p:cNvSpPr txBox="1">
                <a:spLocks noChangeArrowheads="1"/>
              </p:cNvSpPr>
              <p:nvPr/>
            </p:nvSpPr>
            <p:spPr bwMode="auto">
              <a:xfrm>
                <a:off x="5635625" y="4786313"/>
                <a:ext cx="254000" cy="396875"/>
              </a:xfrm>
              <a:prstGeom prst="rect">
                <a:avLst/>
              </a:prstGeom>
              <a:noFill/>
              <a:ln w="9525">
                <a:noFill/>
                <a:miter lim="800000"/>
                <a:headEnd/>
                <a:tailEnd/>
              </a:ln>
            </p:spPr>
            <p:txBody>
              <a:bodyPr wrap="none">
                <a:spAutoFit/>
              </a:bodyPr>
              <a:lstStyle/>
              <a:p>
                <a:r>
                  <a:rPr lang="en-US" sz="2000" i="1"/>
                  <a:t>I</a:t>
                </a:r>
              </a:p>
            </p:txBody>
          </p:sp>
          <p:sp>
            <p:nvSpPr>
              <p:cNvPr id="33" name="Text Box 24"/>
              <p:cNvSpPr txBox="1">
                <a:spLocks noChangeArrowheads="1"/>
              </p:cNvSpPr>
              <p:nvPr/>
            </p:nvSpPr>
            <p:spPr bwMode="auto">
              <a:xfrm>
                <a:off x="5562600" y="1828800"/>
                <a:ext cx="387350" cy="457200"/>
              </a:xfrm>
              <a:prstGeom prst="rect">
                <a:avLst/>
              </a:prstGeom>
              <a:noFill/>
              <a:ln w="9525">
                <a:noFill/>
                <a:miter lim="800000"/>
                <a:headEnd/>
                <a:tailEnd/>
              </a:ln>
            </p:spPr>
            <p:txBody>
              <a:bodyPr wrap="none">
                <a:spAutoFit/>
              </a:bodyPr>
              <a:lstStyle/>
              <a:p>
                <a:r>
                  <a:rPr lang="en-US" sz="2400"/>
                  <a:t>S</a:t>
                </a:r>
              </a:p>
            </p:txBody>
          </p:sp>
          <p:sp>
            <p:nvSpPr>
              <p:cNvPr id="34" name="Text Box 25"/>
              <p:cNvSpPr txBox="1">
                <a:spLocks noChangeArrowheads="1"/>
              </p:cNvSpPr>
              <p:nvPr/>
            </p:nvSpPr>
            <p:spPr bwMode="auto">
              <a:xfrm>
                <a:off x="3717925" y="5218113"/>
                <a:ext cx="533400" cy="366712"/>
              </a:xfrm>
              <a:prstGeom prst="rect">
                <a:avLst/>
              </a:prstGeom>
              <a:noFill/>
              <a:ln w="9525">
                <a:noFill/>
                <a:miter lim="800000"/>
                <a:headEnd/>
                <a:tailEnd/>
              </a:ln>
            </p:spPr>
            <p:txBody>
              <a:bodyPr wrap="none">
                <a:spAutoFit/>
              </a:bodyPr>
              <a:lstStyle/>
              <a:p>
                <a:r>
                  <a:rPr lang="en-US"/>
                  <a:t>S=I</a:t>
                </a:r>
              </a:p>
            </p:txBody>
          </p:sp>
          <p:sp>
            <p:nvSpPr>
              <p:cNvPr id="35" name="Text Box 26"/>
              <p:cNvSpPr txBox="1">
                <a:spLocks noChangeArrowheads="1"/>
              </p:cNvSpPr>
              <p:nvPr/>
            </p:nvSpPr>
            <p:spPr bwMode="auto">
              <a:xfrm>
                <a:off x="4060825" y="3251200"/>
                <a:ext cx="336550" cy="366713"/>
              </a:xfrm>
              <a:prstGeom prst="rect">
                <a:avLst/>
              </a:prstGeom>
              <a:noFill/>
              <a:ln w="9525">
                <a:noFill/>
                <a:miter lim="800000"/>
                <a:headEnd/>
                <a:tailEnd/>
              </a:ln>
            </p:spPr>
            <p:txBody>
              <a:bodyPr wrap="none">
                <a:spAutoFit/>
              </a:bodyPr>
              <a:lstStyle/>
              <a:p>
                <a:r>
                  <a:rPr lang="en-US"/>
                  <a:t>E</a:t>
                </a:r>
              </a:p>
            </p:txBody>
          </p:sp>
          <p:cxnSp>
            <p:nvCxnSpPr>
              <p:cNvPr id="36" name="Straight Connector 35"/>
              <p:cNvCxnSpPr/>
              <p:nvPr/>
            </p:nvCxnSpPr>
            <p:spPr>
              <a:xfrm>
                <a:off x="1828800" y="2792413"/>
                <a:ext cx="29718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828800" y="4191000"/>
                <a:ext cx="2971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 Box 26"/>
              <p:cNvSpPr txBox="1">
                <a:spLocks noChangeArrowheads="1"/>
              </p:cNvSpPr>
              <p:nvPr/>
            </p:nvSpPr>
            <p:spPr bwMode="auto">
              <a:xfrm>
                <a:off x="4616450" y="2438400"/>
                <a:ext cx="336550" cy="366713"/>
              </a:xfrm>
              <a:prstGeom prst="rect">
                <a:avLst/>
              </a:prstGeom>
              <a:noFill/>
              <a:ln w="9525">
                <a:noFill/>
                <a:miter lim="800000"/>
                <a:headEnd/>
                <a:tailEnd/>
              </a:ln>
            </p:spPr>
            <p:txBody>
              <a:bodyPr wrap="none">
                <a:spAutoFit/>
              </a:bodyPr>
              <a:lstStyle/>
              <a:p>
                <a:r>
                  <a:rPr lang="en-US"/>
                  <a:t>B</a:t>
                </a:r>
              </a:p>
            </p:txBody>
          </p:sp>
          <p:sp>
            <p:nvSpPr>
              <p:cNvPr id="39" name="Text Box 26"/>
              <p:cNvSpPr txBox="1">
                <a:spLocks noChangeArrowheads="1"/>
              </p:cNvSpPr>
              <p:nvPr/>
            </p:nvSpPr>
            <p:spPr bwMode="auto">
              <a:xfrm>
                <a:off x="3595688" y="4191000"/>
                <a:ext cx="823912" cy="461963"/>
              </a:xfrm>
              <a:prstGeom prst="rect">
                <a:avLst/>
              </a:prstGeom>
              <a:noFill/>
              <a:ln w="9525">
                <a:noFill/>
                <a:miter lim="800000"/>
                <a:headEnd/>
                <a:tailEnd/>
              </a:ln>
            </p:spPr>
            <p:txBody>
              <a:bodyPr wrap="none">
                <a:spAutoFit/>
              </a:bodyPr>
              <a:lstStyle/>
              <a:p>
                <a:r>
                  <a:rPr lang="en-US" sz="2400" b="1"/>
                  <a:t>I &gt; S</a:t>
                </a:r>
              </a:p>
            </p:txBody>
          </p:sp>
          <p:sp>
            <p:nvSpPr>
              <p:cNvPr id="40" name="Text Box 26"/>
              <p:cNvSpPr txBox="1">
                <a:spLocks noChangeArrowheads="1"/>
              </p:cNvSpPr>
              <p:nvPr/>
            </p:nvSpPr>
            <p:spPr bwMode="auto">
              <a:xfrm>
                <a:off x="3090863" y="3886200"/>
                <a:ext cx="338137" cy="369888"/>
              </a:xfrm>
              <a:prstGeom prst="rect">
                <a:avLst/>
              </a:prstGeom>
              <a:noFill/>
              <a:ln w="9525">
                <a:noFill/>
                <a:miter lim="800000"/>
                <a:headEnd/>
                <a:tailEnd/>
              </a:ln>
            </p:spPr>
            <p:txBody>
              <a:bodyPr wrap="none">
                <a:spAutoFit/>
              </a:bodyPr>
              <a:lstStyle/>
              <a:p>
                <a:r>
                  <a:rPr lang="en-US"/>
                  <a:t>P</a:t>
                </a:r>
              </a:p>
            </p:txBody>
          </p:sp>
          <p:sp>
            <p:nvSpPr>
              <p:cNvPr id="41" name="Text Box 26"/>
              <p:cNvSpPr txBox="1">
                <a:spLocks noChangeArrowheads="1"/>
              </p:cNvSpPr>
              <p:nvPr/>
            </p:nvSpPr>
            <p:spPr bwMode="auto">
              <a:xfrm>
                <a:off x="4724400" y="3886200"/>
                <a:ext cx="363538" cy="369888"/>
              </a:xfrm>
              <a:prstGeom prst="rect">
                <a:avLst/>
              </a:prstGeom>
              <a:noFill/>
              <a:ln w="9525">
                <a:noFill/>
                <a:miter lim="800000"/>
                <a:headEnd/>
                <a:tailEnd/>
              </a:ln>
            </p:spPr>
            <p:txBody>
              <a:bodyPr wrap="none">
                <a:spAutoFit/>
              </a:bodyPr>
              <a:lstStyle/>
              <a:p>
                <a:r>
                  <a:rPr lang="en-US"/>
                  <a:t>Q</a:t>
                </a:r>
              </a:p>
            </p:txBody>
          </p:sp>
          <p:sp>
            <p:nvSpPr>
              <p:cNvPr id="42" name="Text Box 26"/>
              <p:cNvSpPr txBox="1">
                <a:spLocks noChangeArrowheads="1"/>
              </p:cNvSpPr>
              <p:nvPr/>
            </p:nvSpPr>
            <p:spPr bwMode="auto">
              <a:xfrm>
                <a:off x="3581400" y="1981200"/>
                <a:ext cx="823913" cy="461963"/>
              </a:xfrm>
              <a:prstGeom prst="rect">
                <a:avLst/>
              </a:prstGeom>
              <a:noFill/>
              <a:ln w="9525">
                <a:noFill/>
                <a:miter lim="800000"/>
                <a:headEnd/>
                <a:tailEnd/>
              </a:ln>
            </p:spPr>
            <p:txBody>
              <a:bodyPr wrap="none">
                <a:spAutoFit/>
              </a:bodyPr>
              <a:lstStyle/>
              <a:p>
                <a:r>
                  <a:rPr lang="en-US" sz="2400" b="1"/>
                  <a:t>S &gt; I</a:t>
                </a:r>
              </a:p>
            </p:txBody>
          </p:sp>
          <p:cxnSp>
            <p:nvCxnSpPr>
              <p:cNvPr id="43" name="Straight Connector 42"/>
              <p:cNvCxnSpPr/>
              <p:nvPr/>
            </p:nvCxnSpPr>
            <p:spPr>
              <a:xfrm rot="5400000">
                <a:off x="2182019" y="3963194"/>
                <a:ext cx="2438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857500" y="2309813"/>
                <a:ext cx="2438400" cy="2362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 Box 26"/>
              <p:cNvSpPr txBox="1">
                <a:spLocks noChangeArrowheads="1"/>
              </p:cNvSpPr>
              <p:nvPr/>
            </p:nvSpPr>
            <p:spPr bwMode="auto">
              <a:xfrm>
                <a:off x="3276600" y="2438400"/>
                <a:ext cx="336550" cy="366713"/>
              </a:xfrm>
              <a:prstGeom prst="rect">
                <a:avLst/>
              </a:prstGeom>
              <a:noFill/>
              <a:ln w="9525">
                <a:noFill/>
                <a:miter lim="800000"/>
                <a:headEnd/>
                <a:tailEnd/>
              </a:ln>
            </p:spPr>
            <p:txBody>
              <a:bodyPr wrap="none">
                <a:spAutoFit/>
              </a:bodyPr>
              <a:lstStyle/>
              <a:p>
                <a:r>
                  <a:rPr lang="en-US"/>
                  <a:t>A</a:t>
                </a:r>
              </a:p>
            </p:txBody>
          </p:sp>
        </p:grpSp>
      </p:grpSp>
      <p:sp>
        <p:nvSpPr>
          <p:cNvPr id="46" name="Rectangle 2"/>
          <p:cNvSpPr>
            <a:spLocks noGrp="1" noChangeArrowheads="1"/>
          </p:cNvSpPr>
          <p:nvPr>
            <p:ph type="title"/>
          </p:nvPr>
        </p:nvSpPr>
        <p:spPr>
          <a:xfrm>
            <a:off x="0" y="0"/>
            <a:ext cx="6781800" cy="533400"/>
          </a:xfrm>
        </p:spPr>
        <p:txBody>
          <a:bodyPr>
            <a:normAutofit fontScale="90000"/>
          </a:bodyPr>
          <a:lstStyle/>
          <a:p>
            <a:pPr algn="l" eaLnBrk="1" fontAlgn="auto" hangingPunct="1">
              <a:spcAft>
                <a:spcPts val="0"/>
              </a:spcAft>
              <a:defRPr/>
            </a:pPr>
            <a:r>
              <a:rPr lang="en-US" sz="3200" u="sng" dirty="0">
                <a:solidFill>
                  <a:schemeClr val="tx1"/>
                </a:solidFill>
              </a:rPr>
              <a:t>Credit market in classical model (cont…)</a:t>
            </a:r>
          </a:p>
        </p:txBody>
      </p:sp>
      <p:sp>
        <p:nvSpPr>
          <p:cNvPr id="47" name="Content Placeholder 2"/>
          <p:cNvSpPr>
            <a:spLocks noGrp="1"/>
          </p:cNvSpPr>
          <p:nvPr>
            <p:ph idx="1"/>
          </p:nvPr>
        </p:nvSpPr>
        <p:spPr>
          <a:xfrm>
            <a:off x="4724400" y="685800"/>
            <a:ext cx="3962400" cy="5440364"/>
          </a:xfrm>
        </p:spPr>
        <p:txBody>
          <a:bodyPr>
            <a:normAutofit fontScale="92500"/>
          </a:bodyPr>
          <a:lstStyle/>
          <a:p>
            <a:pPr eaLnBrk="1" hangingPunct="1"/>
            <a:r>
              <a:rPr lang="en-US" dirty="0" smtClean="0">
                <a:solidFill>
                  <a:schemeClr val="tx1"/>
                </a:solidFill>
              </a:rPr>
              <a:t>If rate of interest increases from equilibrium rate of interest ,saving become greater than investment it shows surplus saving</a:t>
            </a:r>
            <a:r>
              <a:rPr lang="en-US" dirty="0" smtClean="0">
                <a:solidFill>
                  <a:schemeClr val="tx1"/>
                </a:solidFill>
              </a:rPr>
              <a:t>.</a:t>
            </a:r>
            <a:endParaRPr lang="en-US" dirty="0" smtClean="0">
              <a:solidFill>
                <a:schemeClr val="tx1"/>
              </a:solidFill>
            </a:endParaRPr>
          </a:p>
          <a:p>
            <a:pPr eaLnBrk="1" hangingPunct="1"/>
            <a:r>
              <a:rPr lang="en-US" dirty="0" smtClean="0">
                <a:solidFill>
                  <a:schemeClr val="tx1"/>
                </a:solidFill>
              </a:rPr>
              <a:t>Credit market is in equilibrium at point “E”  and rate of interest is i</a:t>
            </a:r>
            <a:r>
              <a:rPr lang="en-US" sz="2000" dirty="0" smtClean="0">
                <a:solidFill>
                  <a:schemeClr val="tx1"/>
                </a:solidFill>
              </a:rPr>
              <a:t>0</a:t>
            </a:r>
            <a:r>
              <a:rPr lang="en-US" dirty="0" smtClean="0">
                <a:solidFill>
                  <a:schemeClr val="tx1"/>
                </a:solidFill>
              </a:rPr>
              <a:t>. </a:t>
            </a:r>
          </a:p>
          <a:p>
            <a:pPr eaLnBrk="1" hangingPunct="1"/>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u="sng" dirty="0" smtClean="0">
                <a:solidFill>
                  <a:schemeClr val="tx1"/>
                </a:solidFill>
              </a:rPr>
              <a:t>Credit market in classical model (cont…)</a:t>
            </a:r>
            <a:endParaRPr lang="en-US" dirty="0"/>
          </a:p>
        </p:txBody>
      </p:sp>
      <p:sp>
        <p:nvSpPr>
          <p:cNvPr id="32771" name="Content Placeholder 2"/>
          <p:cNvSpPr>
            <a:spLocks noGrp="1"/>
          </p:cNvSpPr>
          <p:nvPr>
            <p:ph idx="1"/>
          </p:nvPr>
        </p:nvSpPr>
        <p:spPr/>
        <p:txBody>
          <a:bodyPr/>
          <a:lstStyle/>
          <a:p>
            <a:pPr eaLnBrk="1" hangingPunct="1"/>
            <a:r>
              <a:rPr lang="en-US" dirty="0" smtClean="0">
                <a:solidFill>
                  <a:schemeClr val="tx1"/>
                </a:solidFill>
              </a:rPr>
              <a:t>If rate of interest increases from equilibrium rate of interest ,saving become greater than investment it shows surplus saving.</a:t>
            </a:r>
          </a:p>
          <a:p>
            <a:pPr eaLnBrk="1" hangingPunct="1"/>
            <a:endParaRPr lang="en-US" dirty="0" smtClean="0">
              <a:solidFill>
                <a:schemeClr val="tx1"/>
              </a:solidFill>
            </a:endParaRPr>
          </a:p>
          <a:p>
            <a:pPr eaLnBrk="1" hangingPunct="1"/>
            <a:r>
              <a:rPr lang="en-US" dirty="0" smtClean="0">
                <a:solidFill>
                  <a:schemeClr val="tx1"/>
                </a:solidFill>
              </a:rPr>
              <a:t>Credit market is in equilibrium at point “E”  and rate of interest is i</a:t>
            </a:r>
            <a:r>
              <a:rPr lang="en-US" sz="2000" dirty="0" smtClean="0">
                <a:solidFill>
                  <a:schemeClr val="tx1"/>
                </a:solidFill>
              </a:rPr>
              <a:t>0</a:t>
            </a:r>
            <a:r>
              <a:rPr lang="en-US" dirty="0" smtClean="0">
                <a:solidFill>
                  <a:schemeClr val="tx1"/>
                </a:solidFill>
              </a:rPr>
              <a:t>. </a:t>
            </a:r>
          </a:p>
          <a:p>
            <a:pPr eaLnBrk="1" hangingPunct="1"/>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7924800" cy="1643527"/>
          </a:xfrm>
          <a:prstGeom prst="rect">
            <a:avLst/>
          </a:prstGeom>
        </p:spPr>
        <p:txBody>
          <a:bodyPr wrap="square">
            <a:spAutoFit/>
          </a:bodyPr>
          <a:lstStyle/>
          <a:p>
            <a:pPr>
              <a:lnSpc>
                <a:spcPct val="80000"/>
              </a:lnSpc>
            </a:pPr>
            <a:r>
              <a:rPr lang="en-US" sz="1600" dirty="0" smtClean="0"/>
              <a:t>S</a:t>
            </a:r>
            <a:r>
              <a:rPr lang="en-US" dirty="0" smtClean="0"/>
              <a:t>imilarly if rate of interest decreases than equilibrium rate of interest then investment become greater than saving.</a:t>
            </a:r>
          </a:p>
          <a:p>
            <a:pPr>
              <a:lnSpc>
                <a:spcPct val="80000"/>
              </a:lnSpc>
            </a:pPr>
            <a:endParaRPr lang="en-US" dirty="0" smtClean="0"/>
          </a:p>
          <a:p>
            <a:pPr>
              <a:lnSpc>
                <a:spcPct val="80000"/>
              </a:lnSpc>
            </a:pPr>
            <a:r>
              <a:rPr lang="en-US" dirty="0" smtClean="0"/>
              <a:t>This equality between saving and investment is automatic adjustment process and there is no need of Government intervention.</a:t>
            </a:r>
          </a:p>
          <a:p>
            <a:pPr>
              <a:lnSpc>
                <a:spcPct val="80000"/>
              </a:lnSpc>
            </a:pPr>
            <a:endParaRPr lang="en-US" dirty="0" smtClean="0"/>
          </a:p>
          <a:p>
            <a:pPr>
              <a:lnSpc>
                <a:spcPct val="80000"/>
              </a:lnSpc>
            </a:pPr>
            <a:r>
              <a:rPr lang="en-US" dirty="0" smtClean="0"/>
              <a:t>Market forces clears the market and there is full employment prevail in economy.</a:t>
            </a:r>
            <a:endParaRPr lang="en-US" sz="16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74638"/>
            <a:ext cx="8229600" cy="944562"/>
          </a:xfrm>
        </p:spPr>
        <p:txBody>
          <a:bodyPr/>
          <a:lstStyle/>
          <a:p>
            <a:pPr eaLnBrk="1" fontAlgn="auto" hangingPunct="1">
              <a:spcAft>
                <a:spcPts val="0"/>
              </a:spcAft>
              <a:defRPr/>
            </a:pPr>
            <a:r>
              <a:rPr lang="en-US" sz="3200" u="sng">
                <a:solidFill>
                  <a:schemeClr val="tx1"/>
                </a:solidFill>
              </a:rPr>
              <a:t>Keynes’s criticism of classical theory   </a:t>
            </a:r>
          </a:p>
        </p:txBody>
      </p:sp>
      <p:sp>
        <p:nvSpPr>
          <p:cNvPr id="34819" name="Rectangle 3"/>
          <p:cNvSpPr>
            <a:spLocks noGrp="1" noChangeArrowheads="1"/>
          </p:cNvSpPr>
          <p:nvPr>
            <p:ph idx="1"/>
          </p:nvPr>
        </p:nvSpPr>
        <p:spPr/>
        <p:txBody>
          <a:bodyPr/>
          <a:lstStyle/>
          <a:p>
            <a:pPr marL="457200" indent="-457200" eaLnBrk="1" hangingPunct="1">
              <a:lnSpc>
                <a:spcPct val="90000"/>
              </a:lnSpc>
              <a:buFont typeface="Wingdings 2" pitchFamily="18" charset="2"/>
              <a:buAutoNum type="arabicPlain"/>
            </a:pPr>
            <a:r>
              <a:rPr lang="en-US" sz="2800" u="sng" smtClean="0">
                <a:solidFill>
                  <a:schemeClr val="tx1"/>
                </a:solidFill>
              </a:rPr>
              <a:t>Possibility of deficiency in Effective Demand</a:t>
            </a:r>
            <a:r>
              <a:rPr lang="en-US" sz="2800" smtClean="0">
                <a:solidFill>
                  <a:schemeClr val="tx1"/>
                </a:solidFill>
              </a:rPr>
              <a:t> 	According to Keynes the classical theory is unreal. In a competitive market it is not necessary that all income earned is automatically spent on consumption and investment. A part of income may be saved and may go to savings. So there may appear the deficiency in aggregate demand causing over production and unemployment in country.</a:t>
            </a:r>
            <a:endParaRPr lang="en-US" sz="2400" smtClean="0">
              <a:solidFill>
                <a:schemeClr val="tx1"/>
              </a:solidFill>
            </a:endParaRPr>
          </a:p>
          <a:p>
            <a:pPr marL="457200" indent="-457200" eaLnBrk="1" hangingPunct="1">
              <a:lnSpc>
                <a:spcPct val="90000"/>
              </a:lnSpc>
              <a:buFont typeface="Wingdings 2" pitchFamily="18" charset="2"/>
              <a:buAutoNum type="arabicPlain"/>
            </a:pPr>
            <a:endParaRPr lang="en-US" sz="2400" smtClean="0">
              <a:solidFill>
                <a:schemeClr val="tx1"/>
              </a:solidFill>
            </a:endParaRPr>
          </a:p>
          <a:p>
            <a:pPr marL="457200" indent="-457200" eaLnBrk="1" hangingPunct="1">
              <a:lnSpc>
                <a:spcPct val="90000"/>
              </a:lnSpc>
              <a:buFont typeface="Wingdings 2" pitchFamily="18" charset="2"/>
              <a:buNone/>
            </a:pPr>
            <a:endParaRPr lang="en-US" sz="2400" smtClean="0">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p:txBody>
          <a:bodyPr/>
          <a:lstStyle/>
          <a:p>
            <a:pPr eaLnBrk="1" hangingPunct="1">
              <a:buFont typeface="Wingdings 2" pitchFamily="18" charset="2"/>
              <a:buNone/>
            </a:pPr>
            <a:r>
              <a:rPr lang="en-US" smtClean="0">
                <a:solidFill>
                  <a:schemeClr val="tx1"/>
                </a:solidFill>
              </a:rPr>
              <a:t>2	</a:t>
            </a:r>
            <a:r>
              <a:rPr lang="en-US" u="sng" smtClean="0">
                <a:solidFill>
                  <a:schemeClr val="tx1"/>
                </a:solidFill>
              </a:rPr>
              <a:t>Pigou`sView on wage cu</a:t>
            </a:r>
            <a:r>
              <a:rPr lang="en-US" smtClean="0">
                <a:solidFill>
                  <a:schemeClr val="tx1"/>
                </a:solidFill>
              </a:rPr>
              <a:t>t   			Keynes criticizes Pigou`s view that a general cut in wage rate in times of depression is a cure for unemployment. Keynes is of the opinion that a general cut in wages reduces the aggregate demand for goods and deepens depression.</a:t>
            </a:r>
          </a:p>
          <a:p>
            <a:pPr eaLnBrk="1" hangingPunct="1"/>
            <a:endParaRPr lang="en-US" smtClean="0"/>
          </a:p>
        </p:txBody>
      </p:sp>
      <p:sp>
        <p:nvSpPr>
          <p:cNvPr id="5" name="Rectangle 2"/>
          <p:cNvSpPr txBox="1">
            <a:spLocks noGrp="1" noChangeArrowheads="1"/>
          </p:cNvSpPr>
          <p:nvPr>
            <p:ph type="title"/>
          </p:nvPr>
        </p:nvSpPr>
        <p:spPr/>
        <p:txBody>
          <a:bodyPr>
            <a:normAutofit/>
          </a:bodyPr>
          <a:lstStyle/>
          <a:p>
            <a:pPr eaLnBrk="1" fontAlgn="auto" hangingPunct="1">
              <a:spcAft>
                <a:spcPts val="0"/>
              </a:spcAft>
              <a:defRPr/>
            </a:pPr>
            <a:r>
              <a:rPr lang="en-US" sz="3200" u="sng" dirty="0" smtClean="0">
                <a:solidFill>
                  <a:schemeClr val="tx1"/>
                </a:solidFill>
              </a:rPr>
              <a:t>Keynes’s criticism of classical theory (cont…)</a:t>
            </a:r>
            <a:endParaRPr lang="en-US" sz="3200" u="sng" dirty="0">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xfrm>
            <a:off x="304800" y="1524000"/>
            <a:ext cx="8686800" cy="4525963"/>
          </a:xfrm>
        </p:spPr>
        <p:txBody>
          <a:bodyPr/>
          <a:lstStyle/>
          <a:p>
            <a:pPr marL="457200" indent="-457200" eaLnBrk="1" hangingPunct="1">
              <a:lnSpc>
                <a:spcPct val="90000"/>
              </a:lnSpc>
              <a:buFont typeface="Wingdings 2" pitchFamily="18" charset="2"/>
              <a:buAutoNum type="arabicPlain" startAt="3"/>
            </a:pPr>
            <a:r>
              <a:rPr lang="en-US" sz="2800" u="sng" smtClean="0">
                <a:solidFill>
                  <a:schemeClr val="tx1"/>
                </a:solidFill>
              </a:rPr>
              <a:t>Not a general theory </a:t>
            </a:r>
            <a:r>
              <a:rPr lang="en-US" sz="2800" smtClean="0">
                <a:solidFill>
                  <a:schemeClr val="tx1"/>
                </a:solidFill>
              </a:rPr>
              <a:t>						</a:t>
            </a:r>
            <a:r>
              <a:rPr lang="en-US" smtClean="0">
                <a:solidFill>
                  <a:schemeClr val="tx1"/>
                </a:solidFill>
              </a:rPr>
              <a:t>The say`s law assumes that micro economic analysis can profitably by applied to the economy as a whole. Keynes rejects this view and says that for the explanation of general theory of income and employment the macro economic analysis is required.</a:t>
            </a:r>
            <a:endParaRPr lang="en-US" sz="2400" smtClean="0">
              <a:solidFill>
                <a:schemeClr val="tx1"/>
              </a:solidFill>
            </a:endParaRPr>
          </a:p>
          <a:p>
            <a:pPr marL="457200" indent="-457200" eaLnBrk="1" hangingPunct="1">
              <a:lnSpc>
                <a:spcPct val="90000"/>
              </a:lnSpc>
              <a:buFont typeface="Wingdings 2" pitchFamily="18" charset="2"/>
              <a:buNone/>
            </a:pPr>
            <a:endParaRPr lang="en-US" sz="2400" smtClean="0">
              <a:solidFill>
                <a:schemeClr val="tx1"/>
              </a:solidFill>
            </a:endParaRPr>
          </a:p>
        </p:txBody>
      </p:sp>
      <p:sp>
        <p:nvSpPr>
          <p:cNvPr id="9" name="Rectangle 2"/>
          <p:cNvSpPr txBox="1">
            <a:spLocks noGrp="1" noChangeArrowheads="1"/>
          </p:cNvSpPr>
          <p:nvPr>
            <p:ph type="title"/>
          </p:nvPr>
        </p:nvSpPr>
        <p:spPr/>
        <p:txBody>
          <a:bodyPr>
            <a:normAutofit/>
          </a:bodyPr>
          <a:lstStyle/>
          <a:p>
            <a:pPr eaLnBrk="1" fontAlgn="auto" hangingPunct="1">
              <a:spcAft>
                <a:spcPts val="0"/>
              </a:spcAft>
              <a:defRPr/>
            </a:pPr>
            <a:r>
              <a:rPr lang="en-US" sz="3200" u="sng" dirty="0" smtClean="0">
                <a:solidFill>
                  <a:schemeClr val="tx1"/>
                </a:solidFill>
              </a:rPr>
              <a:t>Keynes’s criticism of classical theory (cont…)</a:t>
            </a:r>
            <a:endParaRPr lang="en-US" sz="3200" u="sng" dirty="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p:txBody>
          <a:bodyPr/>
          <a:lstStyle/>
          <a:p>
            <a:pPr eaLnBrk="1" hangingPunct="1">
              <a:buFont typeface="Wingdings 2" pitchFamily="18" charset="2"/>
              <a:buNone/>
            </a:pPr>
            <a:r>
              <a:rPr lang="en-US" smtClean="0">
                <a:solidFill>
                  <a:schemeClr val="tx1"/>
                </a:solidFill>
              </a:rPr>
              <a:t>4	</a:t>
            </a:r>
            <a:r>
              <a:rPr lang="en-US" u="sng" smtClean="0">
                <a:solidFill>
                  <a:schemeClr val="tx1"/>
                </a:solidFill>
              </a:rPr>
              <a:t>Saving and investment equality</a:t>
            </a:r>
            <a:r>
              <a:rPr lang="en-US" smtClean="0">
                <a:solidFill>
                  <a:schemeClr val="tx1"/>
                </a:solidFill>
              </a:rPr>
              <a:t>					 Keynes was never convinced of the classical version that rate of interest can equate saving and investment. According to him, it is the income and not the rate of interest which is the equilibrium force between saving and investment.</a:t>
            </a:r>
          </a:p>
          <a:p>
            <a:pPr eaLnBrk="1" hangingPunct="1"/>
            <a:endParaRPr lang="en-US" smtClean="0"/>
          </a:p>
        </p:txBody>
      </p:sp>
      <p:sp>
        <p:nvSpPr>
          <p:cNvPr id="6" name="Rectangle 2"/>
          <p:cNvSpPr txBox="1">
            <a:spLocks noChangeArrowheads="1"/>
          </p:cNvSpPr>
          <p:nvPr/>
        </p:nvSpPr>
        <p:spPr>
          <a:xfrm>
            <a:off x="304800" y="304800"/>
            <a:ext cx="8686800" cy="838200"/>
          </a:xfrm>
          <a:prstGeom prst="rect">
            <a:avLst/>
          </a:prstGeom>
        </p:spPr>
        <p:txBody>
          <a:bodyPr anchor="ctr">
            <a:normAutofit fontScale="97500"/>
          </a:bodyPr>
          <a:lstStyle/>
          <a:p>
            <a:pPr fontAlgn="auto">
              <a:spcAft>
                <a:spcPts val="0"/>
              </a:spcAft>
              <a:defRPr/>
            </a:pPr>
            <a:r>
              <a:rPr lang="en-US" sz="3200" u="sng" cap="all" dirty="0">
                <a:effectLst>
                  <a:reflection blurRad="12700" stA="48000" endA="300" endPos="55000" dir="5400000" sy="-90000" algn="bl" rotWithShape="0"/>
                </a:effectLst>
                <a:latin typeface="+mj-lt"/>
                <a:ea typeface="+mj-ea"/>
                <a:cs typeface="+mj-cs"/>
              </a:rPr>
              <a:t>Keynes’s criticism of classical theory (cont…)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a:bodyPr>
          <a:lstStyle/>
          <a:p>
            <a:pPr eaLnBrk="1" fontAlgn="auto" hangingPunct="1">
              <a:spcAft>
                <a:spcPts val="0"/>
              </a:spcAft>
              <a:defRPr/>
            </a:pPr>
            <a:r>
              <a:rPr lang="en-US" sz="3200" u="sng" dirty="0">
                <a:solidFill>
                  <a:schemeClr val="tx1"/>
                </a:solidFill>
              </a:rPr>
              <a:t>Keynes’s criticism of classical theory (cont…)</a:t>
            </a:r>
          </a:p>
        </p:txBody>
      </p:sp>
      <p:sp>
        <p:nvSpPr>
          <p:cNvPr id="38915" name="Rectangle 3"/>
          <p:cNvSpPr>
            <a:spLocks noGrp="1" noChangeArrowheads="1"/>
          </p:cNvSpPr>
          <p:nvPr>
            <p:ph idx="1"/>
          </p:nvPr>
        </p:nvSpPr>
        <p:spPr/>
        <p:txBody>
          <a:bodyPr/>
          <a:lstStyle/>
          <a:p>
            <a:pPr marL="457200" indent="-457200" eaLnBrk="1" hangingPunct="1">
              <a:buFont typeface="Wingdings 2" pitchFamily="18" charset="2"/>
              <a:buAutoNum type="arabicPlain" startAt="5"/>
            </a:pPr>
            <a:r>
              <a:rPr lang="en-US" sz="2800" u="sng" smtClean="0">
                <a:solidFill>
                  <a:schemeClr val="tx1"/>
                </a:solidFill>
              </a:rPr>
              <a:t>Element of Perfect competition </a:t>
            </a:r>
            <a:r>
              <a:rPr lang="en-US" sz="2800" smtClean="0">
                <a:solidFill>
                  <a:schemeClr val="tx1"/>
                </a:solidFill>
              </a:rPr>
              <a:t>					Say`s assumes perfect competition in the economy. Keynes said that it is the imperfect competition which in practice prevails in the product and factor market. So therefore say`s law is not operative.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Who is the devil ??????</a:t>
            </a:r>
            <a:endParaRPr lang="en-US" dirty="0"/>
          </a:p>
        </p:txBody>
      </p:sp>
      <p:sp>
        <p:nvSpPr>
          <p:cNvPr id="3" name="Content Placeholder 2"/>
          <p:cNvSpPr>
            <a:spLocks noGrp="1"/>
          </p:cNvSpPr>
          <p:nvPr>
            <p:ph idx="1"/>
          </p:nvPr>
        </p:nvSpPr>
        <p:spPr>
          <a:xfrm>
            <a:off x="457200" y="1295401"/>
            <a:ext cx="8229600" cy="4830764"/>
          </a:xfrm>
        </p:spPr>
        <p:txBody>
          <a:bodyPr>
            <a:normAutofit fontScale="77500" lnSpcReduction="20000"/>
          </a:bodyPr>
          <a:lstStyle/>
          <a:p>
            <a:r>
              <a:rPr lang="en-US" dirty="0" smtClean="0"/>
              <a:t>Debt is seen as one of the causes of the Great Depression. (What follows relates to the </a:t>
            </a:r>
            <a:r>
              <a:rPr lang="en-US" dirty="0" smtClean="0">
                <a:hlinkClick r:id="rId2" action="ppaction://hlinkfile" tooltip="USA"/>
              </a:rPr>
              <a:t>USA</a:t>
            </a:r>
            <a:r>
              <a:rPr lang="en-US" dirty="0" smtClean="0"/>
              <a:t>).</a:t>
            </a:r>
          </a:p>
          <a:p>
            <a:pPr algn="just"/>
            <a:r>
              <a:rPr lang="en-US" dirty="0" smtClean="0"/>
              <a:t> </a:t>
            </a:r>
            <a:r>
              <a:rPr lang="en-US" dirty="0" smtClean="0"/>
              <a:t>Ben Bernanke, the current chairman of the </a:t>
            </a:r>
            <a:r>
              <a:rPr lang="en-US" dirty="0" smtClean="0">
                <a:hlinkClick r:id="rId3" action="ppaction://hlinkfile" tooltip="U.S. Federal Reserve Bank"/>
              </a:rPr>
              <a:t>U.S. Federal Reserve Bank</a:t>
            </a:r>
            <a:r>
              <a:rPr lang="en-US" dirty="0" smtClean="0"/>
              <a:t>, have revived the debt-deflation view of the Great Depression originated by Arthur Cecil </a:t>
            </a:r>
            <a:r>
              <a:rPr lang="en-US" dirty="0" err="1" smtClean="0"/>
              <a:t>Pigou</a:t>
            </a:r>
            <a:r>
              <a:rPr lang="en-US" dirty="0" smtClean="0"/>
              <a:t> and Irving Fisher: in the 1920s, </a:t>
            </a:r>
            <a:r>
              <a:rPr lang="en-US" sz="2900" i="1" dirty="0" smtClean="0"/>
              <a:t>American consumers and businesses relied on cheap credit, the former to purchase consumer goods such as automobiles and furniture and the latter for capital investment to increase production. This fueled strong short-term growth but created consumer and commercial debt. People and businesses who were deeply in debt when price deflation occurred or demand for their product decreased often risked default. Many drastically cut current spending to keep up time payments, thus lowering demand for new products. Businesses began to fail as construction work and factory orders </a:t>
            </a:r>
            <a:r>
              <a:rPr lang="en-US" sz="2900" i="1" dirty="0" smtClean="0"/>
              <a:t>plunged.</a:t>
            </a:r>
            <a:endParaRPr lang="en-US" sz="2900" i="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228600" y="1554163"/>
            <a:ext cx="8915400" cy="4525962"/>
          </a:xfrm>
        </p:spPr>
        <p:txBody>
          <a:bodyPr/>
          <a:lstStyle/>
          <a:p>
            <a:pPr eaLnBrk="1" hangingPunct="1">
              <a:buFont typeface="Wingdings 2" pitchFamily="18" charset="2"/>
              <a:buNone/>
            </a:pPr>
            <a:r>
              <a:rPr lang="en-US" smtClean="0">
                <a:solidFill>
                  <a:schemeClr val="tx1"/>
                </a:solidFill>
              </a:rPr>
              <a:t>6	</a:t>
            </a:r>
            <a:r>
              <a:rPr lang="en-US" u="sng" smtClean="0">
                <a:solidFill>
                  <a:schemeClr val="tx1"/>
                </a:solidFill>
              </a:rPr>
              <a:t>Laissez faire (free enterprise economy)</a:t>
            </a:r>
            <a:r>
              <a:rPr lang="en-US" smtClean="0">
                <a:solidFill>
                  <a:schemeClr val="tx1"/>
                </a:solidFill>
              </a:rPr>
              <a:t>			  Keynes pointed out the laissez faire economy has a natural tendency to fall into a slump and this situation can be remedied only through a state intervention in the form of public investment and other fiscal measures. Thus Keynes justified state intervention in contrast to view of classical.</a:t>
            </a:r>
          </a:p>
          <a:p>
            <a:pPr eaLnBrk="1" hangingPunct="1">
              <a:buFont typeface="Wingdings 2" pitchFamily="18" charset="2"/>
              <a:buNone/>
            </a:pPr>
            <a:endParaRPr lang="en-US" smtClean="0"/>
          </a:p>
        </p:txBody>
      </p:sp>
      <p:sp>
        <p:nvSpPr>
          <p:cNvPr id="4" name="Rectangle 2"/>
          <p:cNvSpPr txBox="1">
            <a:spLocks noGrp="1" noChangeArrowheads="1"/>
          </p:cNvSpPr>
          <p:nvPr>
            <p:ph type="title"/>
          </p:nvPr>
        </p:nvSpPr>
        <p:spPr/>
        <p:txBody>
          <a:bodyPr>
            <a:normAutofit/>
          </a:bodyPr>
          <a:lstStyle/>
          <a:p>
            <a:pPr eaLnBrk="1" fontAlgn="auto" hangingPunct="1">
              <a:spcAft>
                <a:spcPts val="0"/>
              </a:spcAft>
              <a:defRPr/>
            </a:pPr>
            <a:r>
              <a:rPr lang="en-US" sz="3200" u="sng" dirty="0" smtClean="0">
                <a:solidFill>
                  <a:schemeClr val="tx1"/>
                </a:solidFill>
              </a:rPr>
              <a:t>Keynes’s criticism of classical theory (cont…)</a:t>
            </a:r>
            <a:endParaRPr lang="en-US" sz="3200" u="sng" dirty="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dirty="0" smtClean="0"/>
              <a:t>The Methodological Flaws  </a:t>
            </a:r>
            <a:endParaRPr lang="en-IN" dirty="0" smtClean="0"/>
          </a:p>
        </p:txBody>
      </p:sp>
      <p:sp>
        <p:nvSpPr>
          <p:cNvPr id="10243" name="Content Placeholder 2"/>
          <p:cNvSpPr>
            <a:spLocks noGrp="1"/>
          </p:cNvSpPr>
          <p:nvPr>
            <p:ph idx="1"/>
          </p:nvPr>
        </p:nvSpPr>
        <p:spPr>
          <a:xfrm>
            <a:off x="457200" y="1600200"/>
            <a:ext cx="8229600" cy="5257800"/>
          </a:xfrm>
        </p:spPr>
        <p:txBody>
          <a:bodyPr/>
          <a:lstStyle/>
          <a:p>
            <a:pPr eaLnBrk="1" hangingPunct="1">
              <a:buFont typeface="Arial" charset="0"/>
              <a:buNone/>
              <a:defRPr/>
            </a:pPr>
            <a:r>
              <a:rPr lang="en-US" dirty="0" smtClean="0"/>
              <a:t>   Application of  Partial equilibrium analysis  to Macro issue </a:t>
            </a:r>
          </a:p>
          <a:p>
            <a:pPr marL="514350" indent="-514350" eaLnBrk="1" hangingPunct="1">
              <a:buFont typeface="+mj-lt"/>
              <a:buAutoNum type="arabicPeriod"/>
              <a:defRPr/>
            </a:pPr>
            <a:r>
              <a:rPr lang="en-US" dirty="0" smtClean="0"/>
              <a:t>     A general cut in wages will result reduction in demand and will not  remove unemployment </a:t>
            </a:r>
          </a:p>
          <a:p>
            <a:pPr marL="514350" indent="-514350" eaLnBrk="1" hangingPunct="1">
              <a:buFont typeface="+mj-lt"/>
              <a:buAutoNum type="arabicPeriod"/>
              <a:defRPr/>
            </a:pPr>
            <a:r>
              <a:rPr lang="en-US" dirty="0" smtClean="0"/>
              <a:t>  Investment and consumption expenditure are   complimentary till the economy is at  less than full employment level but once full-employment is achieved the relationship is  competitive    </a:t>
            </a:r>
            <a:endParaRPr lang="en-IN"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153400" cy="715962"/>
          </a:xfrm>
        </p:spPr>
        <p:txBody>
          <a:bodyPr>
            <a:normAutofit fontScale="90000"/>
          </a:bodyPr>
          <a:lstStyle/>
          <a:p>
            <a:r>
              <a:rPr lang="en-US" dirty="0" smtClean="0"/>
              <a:t>The Methodological Flaws </a:t>
            </a:r>
            <a:endParaRPr lang="en-IN" dirty="0" smtClean="0"/>
          </a:p>
        </p:txBody>
      </p:sp>
      <p:sp>
        <p:nvSpPr>
          <p:cNvPr id="12291" name="Content Placeholder 2"/>
          <p:cNvSpPr>
            <a:spLocks noGrp="1"/>
          </p:cNvSpPr>
          <p:nvPr>
            <p:ph idx="1"/>
          </p:nvPr>
        </p:nvSpPr>
        <p:spPr/>
        <p:txBody>
          <a:bodyPr/>
          <a:lstStyle/>
          <a:p>
            <a:pPr marL="514350" indent="-514350" algn="just">
              <a:buFont typeface="Arial" charset="0"/>
              <a:buNone/>
            </a:pPr>
            <a:r>
              <a:rPr lang="en-US" smtClean="0"/>
              <a:t> 3. The Neutrality  of  Money  is  not a reasonable assumption . Money is not only medium of exchange  and  Standard  of value but also function as store of value  or a medium  to store wealth .  The people’s decision  to hold more or less of their wealth in form of money , affects transactions thereby many other economic variables.        </a:t>
            </a:r>
            <a:endParaRPr lang="en-IN"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Practical Aspect </a:t>
            </a:r>
            <a:endParaRPr lang="en-IN" smtClean="0"/>
          </a:p>
        </p:txBody>
      </p:sp>
      <p:sp>
        <p:nvSpPr>
          <p:cNvPr id="13315" name="Content Placeholder 2"/>
          <p:cNvSpPr>
            <a:spLocks noGrp="1"/>
          </p:cNvSpPr>
          <p:nvPr>
            <p:ph idx="1"/>
          </p:nvPr>
        </p:nvSpPr>
        <p:spPr/>
        <p:txBody>
          <a:bodyPr/>
          <a:lstStyle/>
          <a:p>
            <a:r>
              <a:rPr lang="en-US" smtClean="0"/>
              <a:t>If at all wage cut  solves  unemployment ( though is theoretical incorrect ), it need to be done by decreasing real wages and not money wages. As Keynes put it </a:t>
            </a:r>
          </a:p>
          <a:p>
            <a:pPr>
              <a:buFont typeface="Arial" charset="0"/>
              <a:buNone/>
            </a:pPr>
            <a:r>
              <a:rPr lang="en-US" smtClean="0"/>
              <a:t>“ whilst workers will usually resists a reduction of money wages it is not their practice to withdraw their labour whenever there is rise in price of wage goods”    </a:t>
            </a:r>
            <a:endParaRPr lang="en-IN"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dirty="0" smtClean="0"/>
              <a:t>Classical Theory: Assumptions</a:t>
            </a:r>
            <a:endParaRPr lang="en-US" dirty="0"/>
          </a:p>
        </p:txBody>
      </p:sp>
      <p:sp>
        <p:nvSpPr>
          <p:cNvPr id="3" name="Content Placeholder 2"/>
          <p:cNvSpPr>
            <a:spLocks noGrp="1"/>
          </p:cNvSpPr>
          <p:nvPr>
            <p:ph idx="1"/>
          </p:nvPr>
        </p:nvSpPr>
        <p:spPr>
          <a:xfrm>
            <a:off x="533400" y="990600"/>
            <a:ext cx="8229600" cy="4525963"/>
          </a:xfrm>
        </p:spPr>
        <p:txBody>
          <a:bodyPr>
            <a:normAutofit fontScale="55000" lnSpcReduction="20000"/>
          </a:bodyPr>
          <a:lstStyle/>
          <a:p>
            <a:r>
              <a:rPr lang="en-US" dirty="0" smtClean="0"/>
              <a:t>There is the existence of full employment without inflations.</a:t>
            </a:r>
          </a:p>
          <a:p>
            <a:pPr>
              <a:buNone/>
            </a:pPr>
            <a:r>
              <a:rPr lang="en-US" dirty="0" smtClean="0"/>
              <a:t>       Full employment of labour and resources. </a:t>
            </a:r>
            <a:r>
              <a:rPr lang="en-US" dirty="0" smtClean="0"/>
              <a:t> </a:t>
            </a:r>
            <a:r>
              <a:rPr lang="en-US" dirty="0" smtClean="0"/>
              <a:t>Any lapses was defended </a:t>
            </a:r>
          </a:p>
          <a:p>
            <a:pPr>
              <a:buNone/>
            </a:pPr>
            <a:r>
              <a:rPr lang="en-US" dirty="0" smtClean="0"/>
              <a:t>       as </a:t>
            </a:r>
            <a:r>
              <a:rPr lang="en-US" i="1" dirty="0" smtClean="0"/>
              <a:t>there is always a tendency toward the full employment</a:t>
            </a:r>
            <a:r>
              <a:rPr lang="en-US" dirty="0" smtClean="0"/>
              <a:t>.  Any disturbances in the  stable </a:t>
            </a:r>
            <a:r>
              <a:rPr lang="en-US" dirty="0" err="1" smtClean="0"/>
              <a:t>equibm</a:t>
            </a:r>
            <a:r>
              <a:rPr lang="en-US" dirty="0" smtClean="0"/>
              <a:t> with F.E will be corrected by the laissez-faire .  Keynes consider L.F. as the main reason behind the fluctuating level of employment. Classical theory never explains the factors affecting the volume of employment.</a:t>
            </a:r>
          </a:p>
          <a:p>
            <a:r>
              <a:rPr lang="en-US" dirty="0" smtClean="0"/>
              <a:t>There is perfect competition in labour and product markets.</a:t>
            </a:r>
          </a:p>
          <a:p>
            <a:r>
              <a:rPr lang="en-US" dirty="0" smtClean="0"/>
              <a:t>There is a closed laissez faire capitalist economy without foreign trade.</a:t>
            </a:r>
          </a:p>
          <a:p>
            <a:r>
              <a:rPr lang="en-US" dirty="0" smtClean="0"/>
              <a:t>Labour is homogenous.</a:t>
            </a:r>
          </a:p>
          <a:p>
            <a:r>
              <a:rPr lang="en-US" dirty="0" smtClean="0"/>
              <a:t>Total output of the economy is divided between consumption and Investment expenditures.</a:t>
            </a:r>
          </a:p>
          <a:p>
            <a:r>
              <a:rPr lang="en-US" dirty="0" smtClean="0"/>
              <a:t>The quantity of money is given.</a:t>
            </a:r>
          </a:p>
          <a:p>
            <a:r>
              <a:rPr lang="en-US" dirty="0" smtClean="0"/>
              <a:t>Wage and prices are flexible.</a:t>
            </a:r>
          </a:p>
          <a:p>
            <a:r>
              <a:rPr lang="en-US" dirty="0" smtClean="0"/>
              <a:t>Money wage and Real wage are directly related and proportional.</a:t>
            </a:r>
          </a:p>
          <a:p>
            <a:r>
              <a:rPr lang="en-US" dirty="0" smtClean="0"/>
              <a:t>Capital stock and technology are given in the short run.</a:t>
            </a:r>
          </a:p>
          <a:p>
            <a:r>
              <a:rPr lang="en-US" dirty="0" smtClean="0"/>
              <a:t>Say’s Law.</a:t>
            </a:r>
          </a:p>
          <a:p>
            <a:endParaRPr lang="en-US" dirty="0" smtClean="0"/>
          </a:p>
          <a:p>
            <a:pPr>
              <a:buNone/>
            </a:pPr>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Wages &amp; Employment </a:t>
            </a:r>
            <a:endParaRPr lang="en-US" dirty="0"/>
          </a:p>
        </p:txBody>
      </p:sp>
      <p:sp>
        <p:nvSpPr>
          <p:cNvPr id="3" name="Content Placeholder 2"/>
          <p:cNvSpPr>
            <a:spLocks noGrp="1"/>
          </p:cNvSpPr>
          <p:nvPr>
            <p:ph idx="1"/>
          </p:nvPr>
        </p:nvSpPr>
        <p:spPr>
          <a:xfrm>
            <a:off x="457200" y="990601"/>
            <a:ext cx="8229600" cy="4876799"/>
          </a:xfrm>
        </p:spPr>
        <p:txBody>
          <a:bodyPr>
            <a:normAutofit lnSpcReduction="10000"/>
          </a:bodyPr>
          <a:lstStyle/>
          <a:p>
            <a:r>
              <a:rPr lang="en-US" dirty="0" smtClean="0"/>
              <a:t>The demands for all  goods together   equals supply of all goods.</a:t>
            </a:r>
          </a:p>
          <a:p>
            <a:r>
              <a:rPr lang="en-US" dirty="0" smtClean="0"/>
              <a:t>There may be temporary  excess supply of a particular commodity say X, but general over  supply of  X, Y and Z  together over the demand of X, Y and Z is impossible.</a:t>
            </a:r>
          </a:p>
          <a:p>
            <a:r>
              <a:rPr lang="en-US" dirty="0" smtClean="0"/>
              <a:t>Over supply of X may  be  because of its higher price. The solution is  price  reduction by cost cutting and the classical economists  suggested wage cut in that industry/ Firm .      </a:t>
            </a:r>
            <a:endParaRPr lang="en-IN"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pPr eaLnBrk="1" hangingPunct="1"/>
            <a:r>
              <a:rPr lang="en-US" sz="3600" dirty="0" smtClean="0"/>
              <a:t>Wages &amp; </a:t>
            </a:r>
            <a:r>
              <a:rPr lang="en-US" sz="3600" dirty="0" smtClean="0"/>
              <a:t>Employment</a:t>
            </a:r>
            <a:endParaRPr lang="en-IN" sz="3600" dirty="0" smtClean="0"/>
          </a:p>
        </p:txBody>
      </p:sp>
      <p:sp>
        <p:nvSpPr>
          <p:cNvPr id="10243" name="Content Placeholder 2"/>
          <p:cNvSpPr>
            <a:spLocks noGrp="1"/>
          </p:cNvSpPr>
          <p:nvPr>
            <p:ph idx="1"/>
          </p:nvPr>
        </p:nvSpPr>
        <p:spPr/>
        <p:txBody>
          <a:bodyPr/>
          <a:lstStyle/>
          <a:p>
            <a:pPr marL="0" indent="0" algn="just" eaLnBrk="1" hangingPunct="1"/>
            <a:r>
              <a:rPr lang="en-US" dirty="0" smtClean="0"/>
              <a:t>  The  cost cut via wage reduction will decrease the price – demand will pickup, which increase the  demand of labour and  the unemployment that was prevailing due to temporary over production will evaporate.</a:t>
            </a:r>
          </a:p>
          <a:p>
            <a:pPr eaLnBrk="1" hangingPunct="1"/>
            <a:r>
              <a:rPr lang="en-US" dirty="0" smtClean="0"/>
              <a:t>Thus classical  economists believed that  wage  rigidity or  other market imperfections are the cause of unemployment. </a:t>
            </a:r>
            <a:endParaRPr lang="en-IN"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209550" y="1066800"/>
            <a:ext cx="8686800" cy="5548313"/>
          </a:xfrm>
          <a:prstGeom prst="rect">
            <a:avLst/>
          </a:prstGeom>
          <a:ln/>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Taken literally, the classical model implies that there is no involuntary unemployment </a:t>
            </a:r>
            <a:r>
              <a:rPr kumimoji="0" lang="en-US" sz="3200" b="0" i="0" u="none" strike="noStrike" kern="1200" cap="none" spc="0" normalizeH="0" baseline="0" noProof="0" dirty="0" smtClean="0">
                <a:ln>
                  <a:noFill/>
                </a:ln>
                <a:solidFill>
                  <a:schemeClr val="tx1"/>
                </a:solidFill>
                <a:effectLst/>
                <a:uLnTx/>
                <a:uFillTx/>
                <a:latin typeface="+mn-lt"/>
                <a:ea typeface="+mn-ea"/>
                <a:cs typeface="+mn-cs"/>
                <a:sym typeface="Symbol" pitchFamily="18" charset="2"/>
              </a:rPr>
              <a:t> everyone who wants to work is employed</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In reality there is some unemployment due to frictions in the labor market (Ex. Someone is always moving and looking for a new job)</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The unemployment rate associated with the full employment level of output is the </a:t>
            </a:r>
            <a:r>
              <a:rPr kumimoji="0" lang="en-US" sz="3200" b="0" i="0" u="sng" strike="noStrike" kern="1200" cap="none" spc="0" normalizeH="0" baseline="0" noProof="0" dirty="0" smtClean="0">
                <a:ln>
                  <a:noFill/>
                </a:ln>
                <a:solidFill>
                  <a:schemeClr val="tx1"/>
                </a:solidFill>
                <a:effectLst/>
                <a:uLnTx/>
                <a:uFillTx/>
                <a:latin typeface="+mn-lt"/>
                <a:ea typeface="+mn-ea"/>
                <a:cs typeface="+mn-cs"/>
              </a:rPr>
              <a:t>natural rate</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of unemployment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Natural rate of unemployment is the rate of unemployment arising from normal labor market frictions that exist when the labor market is in equilibrium</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Rectangle 2"/>
          <p:cNvSpPr>
            <a:spLocks noGrp="1" noChangeArrowheads="1"/>
          </p:cNvSpPr>
          <p:nvPr>
            <p:ph type="title"/>
          </p:nvPr>
        </p:nvSpPr>
        <p:spPr>
          <a:xfrm>
            <a:off x="228600" y="152400"/>
            <a:ext cx="8707437" cy="760412"/>
          </a:xfrm>
          <a:ln/>
        </p:spPr>
        <p:txBody>
          <a:bodyPr>
            <a:normAutofit fontScale="90000"/>
          </a:bodyPr>
          <a:lstStyle/>
          <a:p>
            <a:r>
              <a:rPr lang="en-US" dirty="0"/>
              <a:t>Frictional Unemployment and the Natural Rate of Unemployment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Explanation with AS/AD </a:t>
            </a:r>
            <a:endParaRPr lang="en-US" dirty="0"/>
          </a:p>
        </p:txBody>
      </p:sp>
      <p:sp>
        <p:nvSpPr>
          <p:cNvPr id="3" name="Content Placeholder 2"/>
          <p:cNvSpPr>
            <a:spLocks noGrp="1"/>
          </p:cNvSpPr>
          <p:nvPr>
            <p:ph idx="1"/>
          </p:nvPr>
        </p:nvSpPr>
        <p:spPr>
          <a:xfrm>
            <a:off x="533400" y="762000"/>
            <a:ext cx="8229600" cy="5867400"/>
          </a:xfrm>
        </p:spPr>
        <p:txBody>
          <a:bodyPr>
            <a:normAutofit fontScale="92500" lnSpcReduction="10000"/>
          </a:bodyPr>
          <a:lstStyle/>
          <a:p>
            <a:r>
              <a:rPr lang="en-US" u="sng" dirty="0" smtClean="0"/>
              <a:t>Aggregate supply</a:t>
            </a:r>
            <a:r>
              <a:rPr lang="en-US" dirty="0" smtClean="0"/>
              <a:t> curve describes, for each given price level, the quantity of output firms are willing to supply</a:t>
            </a:r>
          </a:p>
          <a:p>
            <a:pPr lvl="1"/>
            <a:r>
              <a:rPr lang="en-US" dirty="0" smtClean="0"/>
              <a:t>Upward sloping since firms are willing to supply more output at higher prices</a:t>
            </a:r>
          </a:p>
          <a:p>
            <a:r>
              <a:rPr lang="en-US" u="sng" dirty="0" smtClean="0"/>
              <a:t>Aggregate demand</a:t>
            </a:r>
            <a:r>
              <a:rPr lang="en-US" dirty="0" smtClean="0"/>
              <a:t> curve shows the combinations of the price level and the level of output at which the goods and money markets are simultaneously in equilibrium</a:t>
            </a:r>
          </a:p>
          <a:p>
            <a:pPr lvl="1"/>
            <a:r>
              <a:rPr lang="en-US" dirty="0" smtClean="0"/>
              <a:t>Downward sloping since higher prices reduce the value of the money supply, which reduces the demand for </a:t>
            </a:r>
            <a:r>
              <a:rPr lang="en-US" dirty="0" smtClean="0"/>
              <a:t>output</a:t>
            </a:r>
          </a:p>
          <a:p>
            <a:pPr lvl="1"/>
            <a:r>
              <a:rPr lang="en-US" dirty="0" smtClean="0"/>
              <a:t>Intersection of AS and AD curves determines the equilibrium level of output and price level</a:t>
            </a:r>
          </a:p>
          <a:p>
            <a:pPr lvl="1"/>
            <a:endParaRPr lang="en-US" dirty="0" smtClean="0"/>
          </a:p>
          <a:p>
            <a:pPr lvl="1"/>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381000"/>
          </a:xfrm>
        </p:spPr>
        <p:txBody>
          <a:bodyPr>
            <a:normAutofit fontScale="90000"/>
          </a:bodyPr>
          <a:lstStyle/>
          <a:p>
            <a:r>
              <a:rPr lang="en-US" dirty="0" smtClean="0"/>
              <a:t>Classical supply curve (Short-run)</a:t>
            </a:r>
            <a:endParaRPr lang="en-US" dirty="0"/>
          </a:p>
        </p:txBody>
      </p:sp>
      <p:pic>
        <p:nvPicPr>
          <p:cNvPr id="4" name="Picture 7" descr="dor28112_0504"/>
          <p:cNvPicPr>
            <a:picLocks noGrp="1" noChangeAspect="1" noChangeArrowheads="1"/>
          </p:cNvPicPr>
          <p:nvPr>
            <p:ph idx="1"/>
          </p:nvPr>
        </p:nvPicPr>
        <p:blipFill>
          <a:blip r:embed="rId2"/>
          <a:srcRect l="48235" t="-5882"/>
          <a:stretch>
            <a:fillRect/>
          </a:stretch>
        </p:blipFill>
        <p:spPr bwMode="auto">
          <a:xfrm>
            <a:off x="2362200" y="838200"/>
            <a:ext cx="3352800" cy="2743200"/>
          </a:xfrm>
          <a:prstGeom prst="rect">
            <a:avLst/>
          </a:prstGeom>
          <a:noFill/>
        </p:spPr>
      </p:pic>
      <p:sp>
        <p:nvSpPr>
          <p:cNvPr id="9" name="Content Placeholder 2"/>
          <p:cNvSpPr txBox="1">
            <a:spLocks/>
          </p:cNvSpPr>
          <p:nvPr/>
        </p:nvSpPr>
        <p:spPr>
          <a:xfrm>
            <a:off x="457200" y="3352801"/>
            <a:ext cx="8229600" cy="3505199"/>
          </a:xfrm>
          <a:prstGeom prst="rect">
            <a:avLst/>
          </a:prstGeom>
        </p:spPr>
        <p:txBody>
          <a:bodyPr vert="horz" lIns="91440" tIns="45720" rIns="91440" bIns="45720" rtlCol="0">
            <a:normAutofit lnSpcReduction="10000"/>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The classical supply curve is vertical, indicating that the same amount of goods will be supplied, regardless of price (Figure-b).</a:t>
            </a:r>
          </a:p>
          <a:p>
            <a:pPr marL="342900" marR="0" lvl="1"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Based upon the assumption that the labor market is in equilibrium with </a:t>
            </a:r>
            <a:r>
              <a:rPr kumimoji="0" lang="en-US" sz="2800" b="0" i="1" u="none" strike="noStrike" kern="1200" cap="none" spc="0" normalizeH="0" baseline="0" noProof="0" smtClean="0">
                <a:ln>
                  <a:noFill/>
                </a:ln>
                <a:solidFill>
                  <a:schemeClr val="tx1"/>
                </a:solidFill>
                <a:effectLst/>
                <a:uLnTx/>
                <a:uFillTx/>
                <a:latin typeface="+mn-lt"/>
                <a:ea typeface="+mn-ea"/>
                <a:cs typeface="+mn-cs"/>
              </a:rPr>
              <a:t>full employment</a:t>
            </a:r>
            <a:r>
              <a:rPr kumimoji="0" lang="en-US" sz="2800" b="0" i="0" u="none" strike="noStrike" kern="1200" cap="none" spc="0" normalizeH="0" baseline="0" noProof="0" smtClean="0">
                <a:ln>
                  <a:noFill/>
                </a:ln>
                <a:solidFill>
                  <a:schemeClr val="tx1"/>
                </a:solidFill>
                <a:effectLst/>
                <a:uLnTx/>
                <a:uFillTx/>
                <a:latin typeface="+mn-lt"/>
                <a:ea typeface="+mn-ea"/>
                <a:cs typeface="+mn-cs"/>
              </a:rPr>
              <a:t> of the labor force</a:t>
            </a:r>
          </a:p>
          <a:p>
            <a:pPr marL="342900" marR="0" lvl="1"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The level of output corresponding to full employment of the labor force = potential GDP, Y*</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2028</Words>
  <Application>Microsoft Office PowerPoint</Application>
  <PresentationFormat>On-screen Show (4:3)</PresentationFormat>
  <Paragraphs>197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Classical Theory of Employment vs Keynesian Theory of Employment</vt:lpstr>
      <vt:lpstr>Introduction</vt:lpstr>
      <vt:lpstr>Who is the devil ??????</vt:lpstr>
      <vt:lpstr>Classical Theory: Assumptions</vt:lpstr>
      <vt:lpstr>Wages &amp; Employment </vt:lpstr>
      <vt:lpstr>Wages &amp; Employment</vt:lpstr>
      <vt:lpstr>Frictional Unemployment and the Natural Rate of Unemployment</vt:lpstr>
      <vt:lpstr>Explanation with AS/AD </vt:lpstr>
      <vt:lpstr>Classical supply curve (Short-run)</vt:lpstr>
      <vt:lpstr>Supply curve (Long-run)</vt:lpstr>
      <vt:lpstr>Keynesian supply curve (Short-run)</vt:lpstr>
      <vt:lpstr>To conclude on AS/AD Models</vt:lpstr>
      <vt:lpstr>Introduction to classical theory</vt:lpstr>
      <vt:lpstr>Continued……</vt:lpstr>
      <vt:lpstr>J.B say Law of Market  </vt:lpstr>
      <vt:lpstr>Labor market in classical model</vt:lpstr>
      <vt:lpstr>Slide 17</vt:lpstr>
      <vt:lpstr>Labor market in classical model (cont….)</vt:lpstr>
      <vt:lpstr>Supply of labor</vt:lpstr>
      <vt:lpstr>Equilibrium in labor market</vt:lpstr>
      <vt:lpstr>4 Credit market in classical model</vt:lpstr>
      <vt:lpstr>Credit market in classical model (cont…)</vt:lpstr>
      <vt:lpstr>Credit market in classical model (cont…)</vt:lpstr>
      <vt:lpstr>Slide 24</vt:lpstr>
      <vt:lpstr>Keynes’s criticism of classical theory   </vt:lpstr>
      <vt:lpstr>Keynes’s criticism of classical theory (cont…)</vt:lpstr>
      <vt:lpstr>Keynes’s criticism of classical theory (cont…)</vt:lpstr>
      <vt:lpstr>Slide 28</vt:lpstr>
      <vt:lpstr>Keynes’s criticism of classical theory (cont…)</vt:lpstr>
      <vt:lpstr>Keynes’s criticism of classical theory (cont…)</vt:lpstr>
      <vt:lpstr>The Methodological Flaws  </vt:lpstr>
      <vt:lpstr>The Methodological Flaws </vt:lpstr>
      <vt:lpstr>Practical Aspect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Classical Theory of Employment vs Keynesian Theory of Employment</dc:title>
  <dc:creator>upani</dc:creator>
  <cp:lastModifiedBy>upani</cp:lastModifiedBy>
  <cp:revision>32</cp:revision>
  <dcterms:created xsi:type="dcterms:W3CDTF">2006-08-16T00:00:00Z</dcterms:created>
  <dcterms:modified xsi:type="dcterms:W3CDTF">2011-04-06T11:13:23Z</dcterms:modified>
</cp:coreProperties>
</file>