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7"/>
  </p:notesMasterIdLst>
  <p:handoutMasterIdLst>
    <p:handoutMasterId r:id="rId48"/>
  </p:handoutMasterIdLst>
  <p:sldIdLst>
    <p:sldId id="602" r:id="rId2"/>
    <p:sldId id="571" r:id="rId3"/>
    <p:sldId id="585" r:id="rId4"/>
    <p:sldId id="581" r:id="rId5"/>
    <p:sldId id="612" r:id="rId6"/>
    <p:sldId id="573" r:id="rId7"/>
    <p:sldId id="572" r:id="rId8"/>
    <p:sldId id="586" r:id="rId9"/>
    <p:sldId id="587" r:id="rId10"/>
    <p:sldId id="588" r:id="rId11"/>
    <p:sldId id="574" r:id="rId12"/>
    <p:sldId id="589" r:id="rId13"/>
    <p:sldId id="630" r:id="rId14"/>
    <p:sldId id="603" r:id="rId15"/>
    <p:sldId id="653" r:id="rId16"/>
    <p:sldId id="655" r:id="rId17"/>
    <p:sldId id="656" r:id="rId18"/>
    <p:sldId id="657" r:id="rId19"/>
    <p:sldId id="661" r:id="rId20"/>
    <p:sldId id="672" r:id="rId21"/>
    <p:sldId id="662" r:id="rId22"/>
    <p:sldId id="663" r:id="rId23"/>
    <p:sldId id="664" r:id="rId24"/>
    <p:sldId id="803" r:id="rId25"/>
    <p:sldId id="811" r:id="rId26"/>
    <p:sldId id="801" r:id="rId27"/>
    <p:sldId id="802" r:id="rId28"/>
    <p:sldId id="570" r:id="rId29"/>
    <p:sldId id="605" r:id="rId30"/>
    <p:sldId id="608" r:id="rId31"/>
    <p:sldId id="617" r:id="rId32"/>
    <p:sldId id="623" r:id="rId33"/>
    <p:sldId id="626" r:id="rId34"/>
    <p:sldId id="718" r:id="rId35"/>
    <p:sldId id="723" r:id="rId36"/>
    <p:sldId id="730" r:id="rId37"/>
    <p:sldId id="725" r:id="rId38"/>
    <p:sldId id="810" r:id="rId39"/>
    <p:sldId id="788" r:id="rId40"/>
    <p:sldId id="807" r:id="rId41"/>
    <p:sldId id="805" r:id="rId42"/>
    <p:sldId id="806" r:id="rId43"/>
    <p:sldId id="644" r:id="rId44"/>
    <p:sldId id="808" r:id="rId45"/>
    <p:sldId id="809" r:id="rId46"/>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21FF76"/>
    <a:srgbClr val="FF0000"/>
    <a:srgbClr val="EF2CF4"/>
    <a:srgbClr val="DEA900"/>
    <a:srgbClr val="0000FF"/>
    <a:srgbClr val="FF3300"/>
    <a:srgbClr val="86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465" autoAdjust="0"/>
    <p:restoredTop sz="94307" autoAdjust="0"/>
  </p:normalViewPr>
  <p:slideViewPr>
    <p:cSldViewPr>
      <p:cViewPr>
        <p:scale>
          <a:sx n="70" d="100"/>
          <a:sy n="70" d="100"/>
        </p:scale>
        <p:origin x="-175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971"/>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US"/>
            </a:pPr>
            <a:r>
              <a:rPr lang="en-US" dirty="0"/>
              <a:t>COST OF CORROSION</a:t>
            </a:r>
          </a:p>
        </c:rich>
      </c:tx>
      <c:layout>
        <c:manualLayout>
          <c:xMode val="edge"/>
          <c:yMode val="edge"/>
          <c:x val="0.43985838308673497"/>
          <c:y val="2.2144999732176356E-2"/>
        </c:manualLayout>
      </c:layout>
    </c:title>
    <c:view3D>
      <c:rotX val="30"/>
      <c:perspective val="30"/>
    </c:view3D>
    <c:plotArea>
      <c:layout>
        <c:manualLayout>
          <c:layoutTarget val="inner"/>
          <c:xMode val="edge"/>
          <c:yMode val="edge"/>
          <c:x val="8.1207482993197744E-2"/>
          <c:y val="0.19425420226727325"/>
          <c:w val="0.79676870748299322"/>
          <c:h val="0.65179315351540279"/>
        </c:manualLayout>
      </c:layout>
      <c:pie3DChart>
        <c:varyColors val="1"/>
        <c:ser>
          <c:idx val="0"/>
          <c:order val="0"/>
          <c:tx>
            <c:strRef>
              <c:f>Sheet1!$B$1</c:f>
              <c:strCache>
                <c:ptCount val="1"/>
                <c:pt idx="0">
                  <c:v>COST OF CORROSION</c:v>
                </c:pt>
              </c:strCache>
            </c:strRef>
          </c:tx>
          <c:explosion val="25"/>
          <c:dPt>
            <c:idx val="0"/>
            <c:spPr>
              <a:solidFill>
                <a:srgbClr val="FFFF00"/>
              </a:solidFill>
            </c:spPr>
          </c:dPt>
          <c:dPt>
            <c:idx val="1"/>
            <c:spPr>
              <a:solidFill>
                <a:srgbClr val="FF0000"/>
              </a:solidFill>
            </c:spPr>
          </c:dPt>
          <c:dPt>
            <c:idx val="2"/>
            <c:spPr>
              <a:solidFill>
                <a:srgbClr val="21FF76"/>
              </a:solidFill>
            </c:spPr>
          </c:dPt>
          <c:dPt>
            <c:idx val="4"/>
            <c:spPr>
              <a:solidFill>
                <a:srgbClr val="EF2CF4"/>
              </a:solidFill>
            </c:spPr>
          </c:dPt>
          <c:dLbls>
            <c:dLbl>
              <c:idx val="0"/>
              <c:layout/>
              <c:tx>
                <c:rich>
                  <a:bodyPr/>
                  <a:lstStyle/>
                  <a:p>
                    <a:r>
                      <a:rPr lang="en-US" sz="1400" b="1" dirty="0" smtClean="0">
                        <a:solidFill>
                          <a:srgbClr val="000000"/>
                        </a:solidFill>
                        <a:latin typeface="Arial" pitchFamily="34" charset="0"/>
                        <a:cs typeface="Arial" pitchFamily="34" charset="0"/>
                      </a:rPr>
                      <a:t>Utilities</a:t>
                    </a:r>
                    <a:r>
                      <a:rPr lang="en-US" b="1" dirty="0">
                        <a:solidFill>
                          <a:srgbClr val="000000"/>
                        </a:solidFill>
                        <a:latin typeface="Arial" pitchFamily="34" charset="0"/>
                        <a:cs typeface="Arial" pitchFamily="34" charset="0"/>
                      </a:rPr>
                      <a:t>
</a:t>
                    </a:r>
                    <a:r>
                      <a:rPr lang="en-US" sz="1400" b="1" dirty="0">
                        <a:solidFill>
                          <a:srgbClr val="000000"/>
                        </a:solidFill>
                        <a:latin typeface="Arial" pitchFamily="34" charset="0"/>
                        <a:cs typeface="Arial" pitchFamily="34" charset="0"/>
                      </a:rPr>
                      <a:t>35%</a:t>
                    </a:r>
                  </a:p>
                </c:rich>
              </c:tx>
              <c:showCatName val="1"/>
              <c:showPercent val="1"/>
            </c:dLbl>
            <c:dLbl>
              <c:idx val="1"/>
              <c:layout>
                <c:manualLayout>
                  <c:x val="-0.11952557755775765"/>
                  <c:y val="-0.25280652418448152"/>
                </c:manualLayout>
              </c:layout>
              <c:tx>
                <c:rich>
                  <a:bodyPr/>
                  <a:lstStyle/>
                  <a:p>
                    <a:r>
                      <a:rPr lang="en-US" sz="1400" b="1" dirty="0" smtClean="0">
                        <a:latin typeface="Arial" pitchFamily="34" charset="0"/>
                        <a:cs typeface="Arial" pitchFamily="34" charset="0"/>
                      </a:rPr>
                      <a:t>Transportation</a:t>
                    </a:r>
                    <a:r>
                      <a:rPr lang="en-US" sz="1400" dirty="0"/>
                      <a:t>
21%</a:t>
                    </a:r>
                  </a:p>
                </c:rich>
              </c:tx>
              <c:showCatName val="1"/>
              <c:showPercent val="1"/>
            </c:dLbl>
            <c:dLbl>
              <c:idx val="2"/>
              <c:layout>
                <c:manualLayout>
                  <c:x val="-3.9548463521705816E-2"/>
                  <c:y val="9.0464941882264768E-2"/>
                </c:manualLayout>
              </c:layout>
              <c:tx>
                <c:rich>
                  <a:bodyPr/>
                  <a:lstStyle/>
                  <a:p>
                    <a:r>
                      <a:rPr lang="en-US" sz="1400" b="1" dirty="0" smtClean="0">
                        <a:latin typeface="Arial" pitchFamily="34" charset="0"/>
                        <a:cs typeface="Arial" pitchFamily="34" charset="0"/>
                      </a:rPr>
                      <a:t>Infrastructure</a:t>
                    </a:r>
                    <a:r>
                      <a:rPr lang="en-US" sz="1400" b="1" dirty="0">
                        <a:latin typeface="Arial" pitchFamily="34" charset="0"/>
                        <a:cs typeface="Arial" pitchFamily="34" charset="0"/>
                      </a:rPr>
                      <a:t>
16%</a:t>
                    </a:r>
                  </a:p>
                </c:rich>
              </c:tx>
              <c:showCatName val="1"/>
              <c:showPercent val="1"/>
            </c:dLbl>
            <c:dLbl>
              <c:idx val="3"/>
              <c:layout>
                <c:manualLayout>
                  <c:x val="-4.4413442884857122E-2"/>
                  <c:y val="6.9855205599300099E-2"/>
                </c:manualLayout>
              </c:layout>
              <c:tx>
                <c:rich>
                  <a:bodyPr/>
                  <a:lstStyle/>
                  <a:p>
                    <a:r>
                      <a:rPr lang="en-US" sz="1400" b="1" dirty="0" smtClean="0">
                        <a:latin typeface="Arial" pitchFamily="34" charset="0"/>
                        <a:cs typeface="Arial" pitchFamily="34" charset="0"/>
                      </a:rPr>
                      <a:t>Government</a:t>
                    </a:r>
                    <a:r>
                      <a:rPr lang="en-US" sz="1400" dirty="0"/>
                      <a:t>
</a:t>
                    </a:r>
                    <a:r>
                      <a:rPr lang="en-US" sz="1400" b="1" dirty="0">
                        <a:latin typeface="Arial" pitchFamily="34" charset="0"/>
                        <a:cs typeface="Arial" pitchFamily="34" charset="0"/>
                      </a:rPr>
                      <a:t>15%</a:t>
                    </a:r>
                  </a:p>
                </c:rich>
              </c:tx>
              <c:showCatName val="1"/>
              <c:showPercent val="1"/>
            </c:dLbl>
            <c:dLbl>
              <c:idx val="4"/>
              <c:layout>
                <c:manualLayout>
                  <c:x val="-0.10689062905598483"/>
                  <c:y val="1.0204081632653305E-2"/>
                </c:manualLayout>
              </c:layout>
              <c:tx>
                <c:rich>
                  <a:bodyPr/>
                  <a:lstStyle/>
                  <a:p>
                    <a:r>
                      <a:rPr lang="en-US" sz="1400" b="1" dirty="0" smtClean="0">
                        <a:solidFill>
                          <a:srgbClr val="FFFFFF"/>
                        </a:solidFill>
                        <a:latin typeface="Arial" pitchFamily="34" charset="0"/>
                        <a:cs typeface="Arial" pitchFamily="34" charset="0"/>
                      </a:rPr>
                      <a:t>Production &amp; Manufacturing</a:t>
                    </a:r>
                    <a:r>
                      <a:rPr lang="en-US" sz="1400" b="1" dirty="0">
                        <a:solidFill>
                          <a:srgbClr val="FFFFFF"/>
                        </a:solidFill>
                      </a:rPr>
                      <a:t>
13%</a:t>
                    </a:r>
                  </a:p>
                </c:rich>
              </c:tx>
              <c:showCatName val="1"/>
              <c:showPercent val="1"/>
            </c:dLbl>
            <c:txPr>
              <a:bodyPr/>
              <a:lstStyle/>
              <a:p>
                <a:pPr>
                  <a:defRPr lang="en-US"/>
                </a:pPr>
                <a:endParaRPr lang="en-US"/>
              </a:p>
            </c:txPr>
            <c:showCatName val="1"/>
            <c:showPercent val="1"/>
            <c:showLeaderLines val="1"/>
          </c:dLbls>
          <c:cat>
            <c:strRef>
              <c:f>Sheet1!$A$2:$A$6</c:f>
              <c:strCache>
                <c:ptCount val="5"/>
                <c:pt idx="0">
                  <c:v>UTILITIES(34.7%)</c:v>
                </c:pt>
                <c:pt idx="1">
                  <c:v>TRANSPORTATION(21.5%)</c:v>
                </c:pt>
                <c:pt idx="2">
                  <c:v>INFRASTRUCTURE(16.4%)</c:v>
                </c:pt>
                <c:pt idx="3">
                  <c:v>GOVERNMENT(14.6%)</c:v>
                </c:pt>
                <c:pt idx="4">
                  <c:v>PRODUCTION &amp;MANUFACTURING(12.8%)</c:v>
                </c:pt>
              </c:strCache>
            </c:strRef>
          </c:cat>
          <c:val>
            <c:numRef>
              <c:f>Sheet1!$B$2:$B$6</c:f>
              <c:numCache>
                <c:formatCode>General</c:formatCode>
                <c:ptCount val="5"/>
                <c:pt idx="0">
                  <c:v>34.700000000000003</c:v>
                </c:pt>
                <c:pt idx="1">
                  <c:v>21.5</c:v>
                </c:pt>
                <c:pt idx="2">
                  <c:v>16.399999999999999</c:v>
                </c:pt>
                <c:pt idx="3">
                  <c:v>14.6</c:v>
                </c:pt>
                <c:pt idx="4">
                  <c:v>12.8</c:v>
                </c:pt>
              </c:numCache>
            </c:numRef>
          </c:val>
        </c:ser>
        <c:dLbls>
          <c:showCatName val="1"/>
          <c:showPercent val="1"/>
        </c:dLbls>
      </c:pie3DChart>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826" tIns="48413" rIns="96826" bIns="48413"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71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826" tIns="48413" rIns="96826" bIns="48413"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71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6826" tIns="48413" rIns="96826" bIns="48413"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7168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826" tIns="48413" rIns="96826" bIns="48413" numCol="1" anchor="b" anchorCtr="0" compatLnSpc="1">
            <a:prstTxWarp prst="textNoShape">
              <a:avLst/>
            </a:prstTxWarp>
          </a:bodyPr>
          <a:lstStyle>
            <a:lvl1pPr algn="r" eaLnBrk="1" hangingPunct="1">
              <a:defRPr sz="1300">
                <a:latin typeface="Arial" charset="0"/>
              </a:defRPr>
            </a:lvl1pPr>
          </a:lstStyle>
          <a:p>
            <a:pPr>
              <a:defRPr/>
            </a:pPr>
            <a:fld id="{B052C750-6249-42C2-902F-58F57066B12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826" tIns="48413" rIns="96826" bIns="48413"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399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6826" tIns="48413" rIns="96826" bIns="48413"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993775" y="768350"/>
            <a:ext cx="5113338" cy="38369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6826" tIns="48413" rIns="96826" bIns="484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6826" tIns="48413" rIns="96826" bIns="48413"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826" tIns="48413" rIns="96826" bIns="48413" numCol="1" anchor="b" anchorCtr="0" compatLnSpc="1">
            <a:prstTxWarp prst="textNoShape">
              <a:avLst/>
            </a:prstTxWarp>
          </a:bodyPr>
          <a:lstStyle>
            <a:lvl1pPr algn="r" eaLnBrk="1" hangingPunct="1">
              <a:defRPr sz="1300">
                <a:latin typeface="Arial" charset="0"/>
              </a:defRPr>
            </a:lvl1pPr>
          </a:lstStyle>
          <a:p>
            <a:pPr>
              <a:defRPr/>
            </a:pPr>
            <a:fld id="{F4913505-5AFB-45DF-8377-A460884D612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84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5BC8F5-839E-498F-B094-13846EB9AF1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8DD7A3-2151-43C3-841C-223AAA1C493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5531F2-8EA3-4743-A3AF-FB18D82927E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DFF5E0-CD21-4D1C-8A64-53F64E43EE9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FFBD67-1909-4034-9034-723DF99A69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F8D918-5F8B-43DB-B0FA-3BEA499C3E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82DC6D-97F8-4E5F-8F6A-37FB3F798E6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1773A3-1565-405E-8BED-22A3A70D76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2F7596-1E27-4CD0-BCB8-53D70DD0E62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7DCE25-0C2E-4EAF-BF2F-C5D0A33ECA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1C91E3-6A00-453D-80D9-3855CF744DB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DDC2BA1E-2B16-4D60-9D78-FA62FA35FE7F}"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a:t>
            </a:fld>
            <a:endParaRPr lang="en-US" dirty="0"/>
          </a:p>
        </p:txBody>
      </p:sp>
      <p:sp>
        <p:nvSpPr>
          <p:cNvPr id="3" name="Rectangle 2"/>
          <p:cNvSpPr/>
          <p:nvPr/>
        </p:nvSpPr>
        <p:spPr bwMode="auto">
          <a:xfrm>
            <a:off x="990600" y="1600200"/>
            <a:ext cx="7315200" cy="2743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0" fontAlgn="base" latinLnBrk="0" hangingPunct="0">
              <a:lnSpc>
                <a:spcPct val="100000"/>
              </a:lnSpc>
              <a:spcBef>
                <a:spcPct val="0"/>
              </a:spcBef>
              <a:spcAft>
                <a:spcPts val="1200"/>
              </a:spcAft>
              <a:buClrTx/>
              <a:buSzTx/>
              <a:buFontTx/>
              <a:buNone/>
              <a:tabLst/>
            </a:pPr>
            <a:endParaRPr kumimoji="0" lang="en-IN" sz="3200" b="1" i="0" u="none" strike="noStrike" cap="none" normalizeH="0" baseline="0" dirty="0" smtClean="0">
              <a:ln>
                <a:noFill/>
              </a:ln>
              <a:solidFill>
                <a:srgbClr val="FFC000"/>
              </a:solidFill>
              <a:effectLst/>
              <a:latin typeface="Arial" pitchFamily="34" charset="0"/>
              <a:cs typeface="Arial" pitchFamily="34" charset="0"/>
            </a:endParaRPr>
          </a:p>
          <a:p>
            <a:pPr marL="0" marR="0" indent="0" algn="ctr" defTabSz="914400" rtl="0" eaLnBrk="0" fontAlgn="base" latinLnBrk="0" hangingPunct="0">
              <a:lnSpc>
                <a:spcPct val="100000"/>
              </a:lnSpc>
              <a:spcBef>
                <a:spcPct val="0"/>
              </a:spcBef>
              <a:spcAft>
                <a:spcPts val="1200"/>
              </a:spcAft>
              <a:buClrTx/>
              <a:buSzTx/>
              <a:buFontTx/>
              <a:buNone/>
              <a:tabLst/>
            </a:pPr>
            <a:r>
              <a:rPr kumimoji="0" lang="en-IN" sz="3200" b="1" i="0" u="none" strike="noStrike" cap="none" normalizeH="0" baseline="0" dirty="0" smtClean="0">
                <a:ln>
                  <a:noFill/>
                </a:ln>
                <a:solidFill>
                  <a:schemeClr val="tx1"/>
                </a:solidFill>
                <a:effectLst/>
                <a:latin typeface="Arial" pitchFamily="34" charset="0"/>
                <a:cs typeface="Arial" pitchFamily="34" charset="0"/>
              </a:rPr>
              <a:t> </a:t>
            </a:r>
            <a:r>
              <a:rPr kumimoji="0" lang="en-IN" sz="3200" b="1" i="0" u="sng" strike="noStrike" cap="none" normalizeH="0" baseline="0" dirty="0" smtClean="0">
                <a:ln>
                  <a:noFill/>
                </a:ln>
                <a:solidFill>
                  <a:schemeClr val="tx1"/>
                </a:solidFill>
                <a:effectLst/>
                <a:latin typeface="Arial" pitchFamily="34" charset="0"/>
                <a:cs typeface="Arial" pitchFamily="34" charset="0"/>
              </a:rPr>
              <a:t>Corrosion</a:t>
            </a:r>
            <a:endParaRPr kumimoji="0" lang="en-IN" sz="3200" b="1" i="0" u="sng"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IN"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10</a:t>
            </a:fld>
            <a:endParaRPr lang="en-US" dirty="0"/>
          </a:p>
        </p:txBody>
      </p:sp>
      <p:sp>
        <p:nvSpPr>
          <p:cNvPr id="3" name="Rectangle 2"/>
          <p:cNvSpPr/>
          <p:nvPr/>
        </p:nvSpPr>
        <p:spPr bwMode="auto">
          <a:xfrm>
            <a:off x="2743200" y="1295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+ 2e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4"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Cathodic Reactions</a:t>
            </a:r>
            <a:endParaRPr lang="en-US" altLang="de-DE" sz="2400" b="1" dirty="0">
              <a:solidFill>
                <a:srgbClr val="000000"/>
              </a:solidFill>
              <a:latin typeface="Arial Black" pitchFamily="34" charset="0"/>
              <a:cs typeface="Arial" pitchFamily="34" charset="0"/>
            </a:endParaRPr>
          </a:p>
        </p:txBody>
      </p:sp>
      <p:sp>
        <p:nvSpPr>
          <p:cNvPr id="5" name="Rectangle 4"/>
          <p:cNvSpPr/>
          <p:nvPr/>
        </p:nvSpPr>
        <p:spPr bwMode="auto">
          <a:xfrm>
            <a:off x="2743200" y="22860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Fe</a:t>
            </a:r>
            <a:r>
              <a:rPr lang="en-IN" sz="2400" b="1" baseline="30000" dirty="0" smtClean="0">
                <a:latin typeface="Arial" pitchFamily="34" charset="0"/>
                <a:cs typeface="Arial" pitchFamily="34" charset="0"/>
              </a:rPr>
              <a:t>3+ </a:t>
            </a:r>
            <a:r>
              <a:rPr lang="en-IN" sz="2400" b="1" dirty="0" smtClean="0">
                <a:latin typeface="Arial" pitchFamily="34" charset="0"/>
                <a:cs typeface="Arial" pitchFamily="34" charset="0"/>
              </a:rPr>
              <a:t>+ e          Fe</a:t>
            </a:r>
            <a:r>
              <a:rPr lang="en-IN" sz="2400" b="1" baseline="30000" dirty="0" smtClean="0">
                <a:latin typeface="Arial" pitchFamily="34" charset="0"/>
                <a:cs typeface="Arial" pitchFamily="34" charset="0"/>
              </a:rPr>
              <a:t>2+</a:t>
            </a:r>
            <a:endParaRPr kumimoji="0" lang="en-IN" sz="2400" b="1" i="0" u="none" strike="noStrike" cap="none" normalizeH="0" baseline="30000" dirty="0" smtClean="0">
              <a:ln>
                <a:noFill/>
              </a:ln>
              <a:solidFill>
                <a:schemeClr val="tx1"/>
              </a:solidFill>
              <a:effectLst/>
              <a:latin typeface="Tahoma" pitchFamily="34" charset="0"/>
            </a:endParaRPr>
          </a:p>
        </p:txBody>
      </p:sp>
      <p:sp>
        <p:nvSpPr>
          <p:cNvPr id="6" name="Rectangle 5"/>
          <p:cNvSpPr/>
          <p:nvPr/>
        </p:nvSpPr>
        <p:spPr bwMode="auto">
          <a:xfrm>
            <a:off x="2743200" y="3352800"/>
            <a:ext cx="2988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Sn</a:t>
            </a:r>
            <a:r>
              <a:rPr lang="en-IN" sz="2400" b="1" baseline="30000" dirty="0" smtClean="0">
                <a:latin typeface="Arial" pitchFamily="34" charset="0"/>
                <a:cs typeface="Arial" pitchFamily="34" charset="0"/>
              </a:rPr>
              <a:t>4+ </a:t>
            </a:r>
            <a:r>
              <a:rPr lang="en-IN" sz="2400" b="1" dirty="0" smtClean="0">
                <a:latin typeface="Arial" pitchFamily="34" charset="0"/>
                <a:cs typeface="Arial" pitchFamily="34" charset="0"/>
              </a:rPr>
              <a:t>+ 2e          Sn</a:t>
            </a:r>
            <a:r>
              <a:rPr lang="en-IN" sz="2400" b="1" baseline="30000" dirty="0" smtClean="0">
                <a:latin typeface="Arial" pitchFamily="34" charset="0"/>
                <a:cs typeface="Arial" pitchFamily="34" charset="0"/>
              </a:rPr>
              <a:t>2+</a:t>
            </a:r>
            <a:endParaRPr kumimoji="0" lang="en-IN" sz="2400" b="1" i="0" u="none" strike="noStrike" cap="none" normalizeH="0" baseline="30000" dirty="0" smtClean="0">
              <a:ln>
                <a:noFill/>
              </a:ln>
              <a:solidFill>
                <a:schemeClr val="tx1"/>
              </a:solidFill>
              <a:effectLst/>
              <a:latin typeface="Tahoma" pitchFamily="34" charset="0"/>
            </a:endParaRPr>
          </a:p>
        </p:txBody>
      </p:sp>
      <p:sp>
        <p:nvSpPr>
          <p:cNvPr id="7" name="Right Brace 6"/>
          <p:cNvSpPr/>
          <p:nvPr/>
        </p:nvSpPr>
        <p:spPr bwMode="auto">
          <a:xfrm>
            <a:off x="5943600" y="2362200"/>
            <a:ext cx="609600" cy="1447800"/>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8" name="Rectangle 37"/>
          <p:cNvSpPr>
            <a:spLocks noChangeArrowheads="1"/>
          </p:cNvSpPr>
          <p:nvPr/>
        </p:nvSpPr>
        <p:spPr bwMode="auto">
          <a:xfrm>
            <a:off x="6781800" y="2667000"/>
            <a:ext cx="3794508" cy="707886"/>
          </a:xfrm>
          <a:prstGeom prst="rect">
            <a:avLst/>
          </a:prstGeom>
          <a:noFill/>
          <a:ln w="9525">
            <a:noFill/>
            <a:miter lim="800000"/>
            <a:headEnd/>
            <a:tailEnd/>
          </a:ln>
        </p:spPr>
        <p:txBody>
          <a:bodyPr wrap="square">
            <a:spAutoFit/>
          </a:bodyPr>
          <a:lstStyle/>
          <a:p>
            <a:r>
              <a:rPr lang="en-IN" altLang="de-DE" sz="2400" dirty="0" smtClean="0">
                <a:solidFill>
                  <a:srgbClr val="FFFF00"/>
                </a:solidFill>
                <a:latin typeface="Arial" pitchFamily="34" charset="0"/>
                <a:cs typeface="Arial" pitchFamily="34" charset="0"/>
              </a:rPr>
              <a:t>Redox reaction </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cxnSp>
        <p:nvCxnSpPr>
          <p:cNvPr id="9" name="Straight Arrow Connector 8"/>
          <p:cNvCxnSpPr/>
          <p:nvPr/>
        </p:nvCxnSpPr>
        <p:spPr bwMode="auto">
          <a:xfrm>
            <a:off x="4114800" y="1524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3987800" y="25146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4178300" y="35941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11</a:t>
            </a:fld>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2057400" y="762000"/>
            <a:ext cx="5003802" cy="4356000"/>
          </a:xfrm>
          <a:prstGeom prst="rect">
            <a:avLst/>
          </a:prstGeom>
          <a:noFill/>
          <a:ln w="9525">
            <a:noFill/>
            <a:miter lim="800000"/>
            <a:headEnd/>
            <a:tailEnd/>
          </a:ln>
          <a:effectLst/>
        </p:spPr>
      </p:pic>
      <p:sp>
        <p:nvSpPr>
          <p:cNvPr id="4"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Electrochemical Reactions in aerated solution</a:t>
            </a:r>
            <a:endParaRPr lang="en-US" altLang="de-DE" sz="2400" b="1" dirty="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533400" y="5410200"/>
            <a:ext cx="8214108" cy="1077218"/>
          </a:xfrm>
          <a:prstGeom prst="rect">
            <a:avLst/>
          </a:prstGeom>
          <a:noFill/>
          <a:ln w="9525">
            <a:noFill/>
            <a:miter lim="800000"/>
            <a:headEnd/>
            <a:tailEnd/>
          </a:ln>
        </p:spPr>
        <p:txBody>
          <a:bodyPr wrap="none">
            <a:spAutoFit/>
          </a:bodyPr>
          <a:lstStyle/>
          <a:p>
            <a:r>
              <a:rPr lang="en-IN" altLang="de-DE" sz="2400" dirty="0" smtClean="0">
                <a:solidFill>
                  <a:srgbClr val="FFFF00"/>
                </a:solidFill>
                <a:latin typeface="Arial" pitchFamily="34" charset="0"/>
                <a:cs typeface="Arial" pitchFamily="34" charset="0"/>
              </a:rPr>
              <a:t>Electrochemical reactions occurring during corrosion of Zn </a:t>
            </a:r>
          </a:p>
          <a:p>
            <a:r>
              <a:rPr lang="en-IN" altLang="de-DE" sz="2400" dirty="0" smtClean="0">
                <a:solidFill>
                  <a:srgbClr val="FFFF00"/>
                </a:solidFill>
                <a:latin typeface="Arial" pitchFamily="34" charset="0"/>
                <a:cs typeface="Arial" pitchFamily="34" charset="0"/>
              </a:rPr>
              <a:t>in aerated HCl acid</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12</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Cathodic Reactions</a:t>
            </a:r>
            <a:endParaRPr lang="en-US" altLang="de-DE" sz="2400" b="1" dirty="0">
              <a:solidFill>
                <a:srgbClr val="000000"/>
              </a:solidFill>
              <a:latin typeface="Arial Black" pitchFamily="34" charset="0"/>
              <a:cs typeface="Arial" pitchFamily="34" charset="0"/>
            </a:endParaRPr>
          </a:p>
        </p:txBody>
      </p:sp>
      <p:sp>
        <p:nvSpPr>
          <p:cNvPr id="4" name="Rectangle 3"/>
          <p:cNvSpPr/>
          <p:nvPr/>
        </p:nvSpPr>
        <p:spPr bwMode="auto">
          <a:xfrm>
            <a:off x="1752600" y="1143000"/>
            <a:ext cx="3924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O</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+ 4H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+ 4e</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5" name="Straight Arrow Connector 4"/>
          <p:cNvCxnSpPr/>
          <p:nvPr/>
        </p:nvCxnSpPr>
        <p:spPr bwMode="auto">
          <a:xfrm>
            <a:off x="3962400" y="138684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6" name="Rectangle 5"/>
          <p:cNvSpPr/>
          <p:nvPr/>
        </p:nvSpPr>
        <p:spPr bwMode="auto">
          <a:xfrm>
            <a:off x="1783080" y="2087880"/>
            <a:ext cx="403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O</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+ 4e</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4OH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7" name="TextBox 6"/>
          <p:cNvSpPr txBox="1"/>
          <p:nvPr/>
        </p:nvSpPr>
        <p:spPr>
          <a:xfrm>
            <a:off x="5715000" y="1143000"/>
            <a:ext cx="5168725" cy="430887"/>
          </a:xfrm>
          <a:prstGeom prst="rect">
            <a:avLst/>
          </a:prstGeom>
          <a:noFill/>
        </p:spPr>
        <p:txBody>
          <a:bodyPr wrap="square" rtlCol="0">
            <a:spAutoFit/>
          </a:bodyPr>
          <a:lstStyle/>
          <a:p>
            <a:r>
              <a:rPr lang="en-IN" dirty="0" smtClean="0"/>
              <a:t>. . . . . . </a:t>
            </a:r>
            <a:r>
              <a:rPr lang="en-IN" i="1" dirty="0" smtClean="0"/>
              <a:t>.</a:t>
            </a:r>
            <a:r>
              <a:rPr lang="en-IN" sz="2200" b="1" i="1" dirty="0" smtClean="0">
                <a:latin typeface="Arial" pitchFamily="34" charset="0"/>
                <a:cs typeface="Arial" pitchFamily="34" charset="0"/>
              </a:rPr>
              <a:t>Acid solution</a:t>
            </a:r>
            <a:endParaRPr lang="en-IN" sz="2200" b="1" i="1" dirty="0">
              <a:latin typeface="Arial" pitchFamily="34" charset="0"/>
              <a:cs typeface="Arial" pitchFamily="34" charset="0"/>
            </a:endParaRPr>
          </a:p>
        </p:txBody>
      </p:sp>
      <p:cxnSp>
        <p:nvCxnSpPr>
          <p:cNvPr id="8" name="Straight Arrow Connector 7"/>
          <p:cNvCxnSpPr/>
          <p:nvPr/>
        </p:nvCxnSpPr>
        <p:spPr bwMode="auto">
          <a:xfrm>
            <a:off x="4114800" y="2345372"/>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9" name="TextBox 8"/>
          <p:cNvSpPr txBox="1"/>
          <p:nvPr/>
        </p:nvSpPr>
        <p:spPr>
          <a:xfrm>
            <a:off x="5880275" y="2037993"/>
            <a:ext cx="5168725" cy="430887"/>
          </a:xfrm>
          <a:prstGeom prst="rect">
            <a:avLst/>
          </a:prstGeom>
          <a:noFill/>
        </p:spPr>
        <p:txBody>
          <a:bodyPr wrap="square" rtlCol="0">
            <a:spAutoFit/>
          </a:bodyPr>
          <a:lstStyle/>
          <a:p>
            <a:r>
              <a:rPr lang="en-IN" dirty="0" smtClean="0"/>
              <a:t>. . . . . </a:t>
            </a:r>
            <a:r>
              <a:rPr lang="en-IN" sz="2200" b="1" i="1" dirty="0" smtClean="0">
                <a:latin typeface="Arial" pitchFamily="34" charset="0"/>
                <a:cs typeface="Arial" pitchFamily="34" charset="0"/>
              </a:rPr>
              <a:t>Neutral solution</a:t>
            </a:r>
            <a:endParaRPr lang="en-IN" sz="2200" b="1" i="1" dirty="0">
              <a:latin typeface="Arial" pitchFamily="34" charset="0"/>
              <a:cs typeface="Arial" pitchFamily="34" charset="0"/>
            </a:endParaRPr>
          </a:p>
        </p:txBody>
      </p:sp>
      <p:sp>
        <p:nvSpPr>
          <p:cNvPr id="10" name="Rectangle 37"/>
          <p:cNvSpPr>
            <a:spLocks noChangeArrowheads="1"/>
          </p:cNvSpPr>
          <p:nvPr/>
        </p:nvSpPr>
        <p:spPr bwMode="auto">
          <a:xfrm>
            <a:off x="1144989" y="3124200"/>
            <a:ext cx="7269939" cy="1077218"/>
          </a:xfrm>
          <a:prstGeom prst="rect">
            <a:avLst/>
          </a:prstGeom>
          <a:noFill/>
          <a:ln w="9525">
            <a:noFill/>
            <a:miter lim="800000"/>
            <a:headEnd/>
            <a:tailEnd/>
          </a:ln>
        </p:spPr>
        <p:txBody>
          <a:bodyPr wrap="none">
            <a:spAutoFit/>
          </a:bodyPr>
          <a:lstStyle/>
          <a:p>
            <a:r>
              <a:rPr lang="en-IN" altLang="de-DE" sz="2400" dirty="0" smtClean="0">
                <a:solidFill>
                  <a:srgbClr val="FFFF00"/>
                </a:solidFill>
                <a:latin typeface="Arial" pitchFamily="34" charset="0"/>
                <a:cs typeface="Arial" pitchFamily="34" charset="0"/>
              </a:rPr>
              <a:t>In the absence of all other reduction reaction, water </a:t>
            </a:r>
          </a:p>
          <a:p>
            <a:r>
              <a:rPr lang="en-IN" altLang="de-DE" sz="2400" dirty="0" smtClean="0">
                <a:solidFill>
                  <a:srgbClr val="FFFF00"/>
                </a:solidFill>
                <a:latin typeface="Arial" pitchFamily="34" charset="0"/>
                <a:cs typeface="Arial" pitchFamily="34" charset="0"/>
              </a:rPr>
              <a:t>will be reduced by</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11" name="Rectangle 10"/>
          <p:cNvSpPr/>
          <p:nvPr/>
        </p:nvSpPr>
        <p:spPr bwMode="auto">
          <a:xfrm>
            <a:off x="1905000" y="4267200"/>
            <a:ext cx="4104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+ 2e</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+ 2OH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2" name="Straight Arrow Connector 11"/>
          <p:cNvCxnSpPr/>
          <p:nvPr/>
        </p:nvCxnSpPr>
        <p:spPr bwMode="auto">
          <a:xfrm>
            <a:off x="3550920" y="451104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13</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Formation of rust due to corrosion</a:t>
            </a:r>
            <a:endParaRPr lang="en-US" altLang="de-DE" sz="2400" b="1" dirty="0">
              <a:solidFill>
                <a:srgbClr val="000000"/>
              </a:solidFill>
              <a:latin typeface="Arial Black" pitchFamily="34" charset="0"/>
              <a:cs typeface="Arial" pitchFamily="34" charset="0"/>
            </a:endParaRPr>
          </a:p>
        </p:txBody>
      </p:sp>
      <p:sp>
        <p:nvSpPr>
          <p:cNvPr id="4" name="Rectangle 3"/>
          <p:cNvSpPr/>
          <p:nvPr/>
        </p:nvSpPr>
        <p:spPr bwMode="auto">
          <a:xfrm>
            <a:off x="2209800" y="12192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Fe           Fe</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5" name="Straight Arrow Connector 4"/>
          <p:cNvCxnSpPr/>
          <p:nvPr/>
        </p:nvCxnSpPr>
        <p:spPr bwMode="auto">
          <a:xfrm>
            <a:off x="2800350" y="14478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6" name="Rectangle 5"/>
          <p:cNvSpPr/>
          <p:nvPr/>
        </p:nvSpPr>
        <p:spPr bwMode="auto">
          <a:xfrm>
            <a:off x="1783080" y="2133600"/>
            <a:ext cx="403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O</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+ 4e</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4OH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7" name="Straight Arrow Connector 6"/>
          <p:cNvCxnSpPr/>
          <p:nvPr/>
        </p:nvCxnSpPr>
        <p:spPr bwMode="auto">
          <a:xfrm>
            <a:off x="4114800" y="2391092"/>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8" name="Rectangle 7"/>
          <p:cNvSpPr/>
          <p:nvPr/>
        </p:nvSpPr>
        <p:spPr bwMode="auto">
          <a:xfrm>
            <a:off x="1828800" y="3124200"/>
            <a:ext cx="529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2Fe + O</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           2Fe</a:t>
            </a:r>
            <a:r>
              <a:rPr lang="en-IN" sz="2400" b="1" baseline="30000" dirty="0" smtClean="0">
                <a:latin typeface="Arial" pitchFamily="34" charset="0"/>
                <a:cs typeface="Arial" pitchFamily="34" charset="0"/>
              </a:rPr>
              <a:t>2+ </a:t>
            </a:r>
            <a:r>
              <a:rPr lang="en-IN" sz="2400" b="1" dirty="0" smtClean="0">
                <a:latin typeface="Arial" pitchFamily="34" charset="0"/>
                <a:cs typeface="Arial" pitchFamily="34" charset="0"/>
              </a:rPr>
              <a:t>+ 4OH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9" name="Straight Arrow Connector 8"/>
          <p:cNvCxnSpPr/>
          <p:nvPr/>
        </p:nvCxnSpPr>
        <p:spPr bwMode="auto">
          <a:xfrm>
            <a:off x="4343400" y="33528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0" name="Right Arrow 9"/>
          <p:cNvSpPr/>
          <p:nvPr/>
        </p:nvSpPr>
        <p:spPr bwMode="auto">
          <a:xfrm rot="5400000">
            <a:off x="5620800" y="3751800"/>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1" name="Rectangle 10"/>
          <p:cNvSpPr/>
          <p:nvPr/>
        </p:nvSpPr>
        <p:spPr bwMode="auto">
          <a:xfrm>
            <a:off x="5013600" y="4267200"/>
            <a:ext cx="169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 2Fe(OH)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12" name="Rectangle 11"/>
          <p:cNvSpPr/>
          <p:nvPr/>
        </p:nvSpPr>
        <p:spPr bwMode="auto">
          <a:xfrm>
            <a:off x="5013600" y="5334000"/>
            <a:ext cx="169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 2Fe(OH)</a:t>
            </a:r>
            <a:r>
              <a:rPr lang="en-IN" sz="2400" b="1" baseline="-25000" dirty="0" smtClean="0">
                <a:latin typeface="Arial" pitchFamily="34" charset="0"/>
                <a:cs typeface="Arial" pitchFamily="34" charset="0"/>
              </a:rPr>
              <a:t>3</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13" name="Right Arrow 12"/>
          <p:cNvSpPr/>
          <p:nvPr/>
        </p:nvSpPr>
        <p:spPr bwMode="auto">
          <a:xfrm rot="5400000">
            <a:off x="5697000" y="4894800"/>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14</a:t>
            </a:fld>
            <a:endParaRPr lang="en-US" dirty="0"/>
          </a:p>
        </p:txBody>
      </p:sp>
      <p:sp>
        <p:nvSpPr>
          <p:cNvPr id="3" name="Content Placeholder 2"/>
          <p:cNvSpPr txBox="1">
            <a:spLocks/>
          </p:cNvSpPr>
          <p:nvPr/>
        </p:nvSpPr>
        <p:spPr>
          <a:xfrm>
            <a:off x="685800" y="1371600"/>
            <a:ext cx="7848600" cy="4114800"/>
          </a:xfrm>
          <a:prstGeom prst="rect">
            <a:avLst/>
          </a:prstGeom>
        </p:spPr>
        <p:txBody>
          <a:bodyPr/>
          <a:lstStyle/>
          <a:p>
            <a:pPr marL="823913" marR="0" lvl="1" indent="-457200" algn="l"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r>
              <a:rPr kumimoji="0" lang="en-US" sz="2400" b="1" i="0" u="sng"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An anode</a:t>
            </a:r>
            <a:r>
              <a:rPr lang="en-US" sz="2400" kern="0" dirty="0" smtClean="0">
                <a:effectLst>
                  <a:outerShdw blurRad="38100" dist="38100" dir="2700000" algn="tl">
                    <a:srgbClr val="000000"/>
                  </a:outerShdw>
                </a:effectLst>
                <a:latin typeface="Arial" pitchFamily="34" charset="0"/>
                <a:cs typeface="Arial" pitchFamily="34" charset="0"/>
              </a:rPr>
              <a:t>:</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  This is where the damage occurs.  Oxidation takes place.</a:t>
            </a:r>
          </a:p>
          <a:p>
            <a:pPr marL="823913" marR="0" lvl="1" indent="-457200" algn="l" defTabSz="914400" rtl="0" eaLnBrk="0" fontAlgn="base" latinLnBrk="0" hangingPunct="0">
              <a:lnSpc>
                <a:spcPct val="100000"/>
              </a:lnSpc>
              <a:spcBef>
                <a:spcPct val="20000"/>
              </a:spcBef>
              <a:spcAft>
                <a:spcPct val="0"/>
              </a:spcAft>
              <a:buClr>
                <a:schemeClr val="folHlink"/>
              </a:buClr>
              <a:buSzPct val="65000"/>
              <a:tabLst/>
              <a:defRPr/>
            </a:pP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endParaRPr>
          </a:p>
          <a:p>
            <a:pPr marL="823913" marR="0" lvl="1" indent="-457200" algn="l"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r>
              <a:rPr kumimoji="0" lang="en-US" sz="2400" b="1" i="0" u="sng"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A cathode</a:t>
            </a:r>
            <a:r>
              <a:rPr lang="en-US" sz="2400" kern="0" dirty="0" smtClean="0">
                <a:effectLst>
                  <a:outerShdw blurRad="38100" dist="38100" dir="2700000" algn="tl">
                    <a:srgbClr val="000000"/>
                  </a:outerShdw>
                </a:effectLst>
                <a:latin typeface="Arial" pitchFamily="34" charset="0"/>
                <a:cs typeface="Arial" pitchFamily="34" charset="0"/>
              </a:rPr>
              <a:t>:</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  Here’s where the reduction reaction takes place.</a:t>
            </a:r>
          </a:p>
          <a:p>
            <a:pPr marL="823913" marR="0" lvl="1" indent="-457200" algn="l"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endParaRPr>
          </a:p>
          <a:p>
            <a:pPr marL="823913" marR="0" lvl="1" indent="-457200" algn="l"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r>
              <a:rPr lang="en-US" sz="2400" b="1" u="sng" kern="0" dirty="0" smtClean="0">
                <a:effectLst>
                  <a:outerShdw blurRad="38100" dist="38100" dir="2700000" algn="tl">
                    <a:srgbClr val="000000"/>
                  </a:outerShdw>
                </a:effectLst>
                <a:latin typeface="Arial" pitchFamily="34" charset="0"/>
                <a:cs typeface="Arial" pitchFamily="34" charset="0"/>
              </a:rPr>
              <a:t>An electrolyte</a:t>
            </a:r>
            <a:r>
              <a:rPr lang="en-US" sz="2400" kern="0" dirty="0" smtClean="0">
                <a:effectLst>
                  <a:outerShdw blurRad="38100" dist="38100" dir="2700000" algn="tl">
                    <a:srgbClr val="000000"/>
                  </a:outerShdw>
                </a:effectLst>
                <a:latin typeface="Arial" pitchFamily="34" charset="0"/>
                <a:cs typeface="Arial" pitchFamily="34" charset="0"/>
              </a:rPr>
              <a:t>:</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  (Almost any moisture will do.)</a:t>
            </a:r>
          </a:p>
          <a:p>
            <a:pPr marL="823913" marR="0" lvl="1" indent="-457200" algn="l"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endParaRPr>
          </a:p>
          <a:p>
            <a:pPr marL="823913" marR="0" lvl="1" indent="-457200" defTabSz="914400" rtl="0" eaLnBrk="0" fontAlgn="base" latinLnBrk="0" hangingPunct="0">
              <a:lnSpc>
                <a:spcPct val="100000"/>
              </a:lnSpc>
              <a:spcBef>
                <a:spcPct val="20000"/>
              </a:spcBef>
              <a:spcAft>
                <a:spcPct val="0"/>
              </a:spcAft>
              <a:buClr>
                <a:schemeClr val="folHlink"/>
              </a:buClr>
              <a:buSzPct val="65000"/>
              <a:buFont typeface="Wingdings" pitchFamily="2" charset="2"/>
              <a:buChar char="q"/>
              <a:tabLst/>
              <a:defRPr/>
            </a:pPr>
            <a:r>
              <a:rPr kumimoji="0" lang="en-US" sz="2400" b="1" i="0" u="sng"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Current Path</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pitchFamily="34" charset="0"/>
                <a:cs typeface="Arial" pitchFamily="34" charset="0"/>
              </a:rPr>
              <a:t>: A current path between the cathode and anode.</a:t>
            </a:r>
          </a:p>
        </p:txBody>
      </p:sp>
      <p:sp>
        <p:nvSpPr>
          <p:cNvPr id="4"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Summary: What’s need for corrosion to happen </a:t>
            </a:r>
            <a:endParaRPr lang="en-US" altLang="de-DE" sz="2400" b="1" dirty="0">
              <a:solidFill>
                <a:srgbClr val="00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15</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Free Energy</a:t>
            </a:r>
            <a:endParaRPr lang="en-US" altLang="de-DE" sz="2600" b="1" dirty="0" smtClean="0">
              <a:solidFill>
                <a:srgbClr val="000000"/>
              </a:solidFill>
              <a:latin typeface="Arial Black" pitchFamily="34" charset="0"/>
              <a:cs typeface="Arial" pitchFamily="34" charset="0"/>
            </a:endParaRPr>
          </a:p>
        </p:txBody>
      </p:sp>
      <p:pic>
        <p:nvPicPr>
          <p:cNvPr id="188418" name="Picture 2"/>
          <p:cNvPicPr>
            <a:picLocks noChangeAspect="1" noChangeArrowheads="1"/>
          </p:cNvPicPr>
          <p:nvPr/>
        </p:nvPicPr>
        <p:blipFill>
          <a:blip r:embed="rId2" cstate="print"/>
          <a:srcRect/>
          <a:stretch>
            <a:fillRect/>
          </a:stretch>
        </p:blipFill>
        <p:spPr bwMode="auto">
          <a:xfrm>
            <a:off x="2133600" y="914400"/>
            <a:ext cx="4177405" cy="4392000"/>
          </a:xfrm>
          <a:prstGeom prst="rect">
            <a:avLst/>
          </a:prstGeom>
          <a:noFill/>
          <a:ln w="9525">
            <a:noFill/>
            <a:miter lim="800000"/>
            <a:headEnd/>
            <a:tailEnd/>
          </a:ln>
        </p:spPr>
      </p:pic>
      <p:sp>
        <p:nvSpPr>
          <p:cNvPr id="7" name="Rectangle 37"/>
          <p:cNvSpPr>
            <a:spLocks noChangeArrowheads="1"/>
          </p:cNvSpPr>
          <p:nvPr/>
        </p:nvSpPr>
        <p:spPr bwMode="auto">
          <a:xfrm>
            <a:off x="1143000" y="5562600"/>
            <a:ext cx="6093335" cy="707886"/>
          </a:xfrm>
          <a:prstGeom prst="rect">
            <a:avLst/>
          </a:prstGeom>
          <a:noFill/>
          <a:ln w="9525">
            <a:noFill/>
            <a:miter lim="800000"/>
            <a:headEnd/>
            <a:tailEnd/>
          </a:ln>
        </p:spPr>
        <p:txBody>
          <a:bodyPr wrap="none">
            <a:spAutoFit/>
          </a:bodyPr>
          <a:lstStyle/>
          <a:p>
            <a:r>
              <a:rPr lang="en-US" altLang="de-DE" sz="2400" dirty="0" smtClean="0">
                <a:solidFill>
                  <a:srgbClr val="FFFF00"/>
                </a:solidFill>
                <a:latin typeface="Arial" pitchFamily="34" charset="0"/>
                <a:cs typeface="Arial" pitchFamily="34" charset="0"/>
              </a:rPr>
              <a:t>Mechanical analogy of free-energy change </a:t>
            </a:r>
            <a:endParaRPr lang="en-IN" altLang="de-DE" sz="2400" baseline="-250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16</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Free Energy and Electrode Potential</a:t>
            </a:r>
            <a:endParaRPr lang="en-US" altLang="de-DE" sz="2600" b="1" dirty="0" smtClean="0">
              <a:solidFill>
                <a:srgbClr val="000000"/>
              </a:solidFill>
              <a:latin typeface="Arial Black" pitchFamily="34" charset="0"/>
              <a:cs typeface="Arial" pitchFamily="34" charset="0"/>
            </a:endParaRPr>
          </a:p>
        </p:txBody>
      </p:sp>
      <p:sp>
        <p:nvSpPr>
          <p:cNvPr id="4" name="Rectangle 3"/>
          <p:cNvSpPr/>
          <p:nvPr/>
        </p:nvSpPr>
        <p:spPr bwMode="auto">
          <a:xfrm>
            <a:off x="1331025" y="1066800"/>
            <a:ext cx="4419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+ 2HCl             Zncl</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5" name="Straight Arrow Connector 4"/>
          <p:cNvCxnSpPr/>
          <p:nvPr/>
        </p:nvCxnSpPr>
        <p:spPr bwMode="auto">
          <a:xfrm>
            <a:off x="3007425" y="12954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6" name="Rectangle 5"/>
          <p:cNvSpPr/>
          <p:nvPr/>
        </p:nvSpPr>
        <p:spPr bwMode="auto">
          <a:xfrm>
            <a:off x="1351375" y="2057400"/>
            <a:ext cx="385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+ 2H</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Zn</a:t>
            </a:r>
            <a:r>
              <a:rPr lang="en-IN" sz="2400" b="1" baseline="30000" dirty="0" smtClean="0">
                <a:latin typeface="Arial" pitchFamily="34" charset="0"/>
                <a:cs typeface="Arial" pitchFamily="34" charset="0"/>
              </a:rPr>
              <a:t>2+ </a:t>
            </a:r>
            <a:r>
              <a:rPr lang="en-IN" sz="2400" b="1" dirty="0" smtClean="0">
                <a:latin typeface="Arial" pitchFamily="34" charset="0"/>
                <a:cs typeface="Arial" pitchFamily="34" charset="0"/>
              </a:rPr>
              <a:t>+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7" name="Straight Arrow Connector 6"/>
          <p:cNvCxnSpPr/>
          <p:nvPr/>
        </p:nvCxnSpPr>
        <p:spPr bwMode="auto">
          <a:xfrm>
            <a:off x="2763550" y="2286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8" name="Rectangle 7"/>
          <p:cNvSpPr/>
          <p:nvPr/>
        </p:nvSpPr>
        <p:spPr bwMode="auto">
          <a:xfrm>
            <a:off x="1371600" y="3200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Zn</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9" name="Straight Arrow Connector 8"/>
          <p:cNvCxnSpPr/>
          <p:nvPr/>
        </p:nvCxnSpPr>
        <p:spPr bwMode="auto">
          <a:xfrm>
            <a:off x="1933700" y="3429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0" name="TextBox 9"/>
          <p:cNvSpPr txBox="1"/>
          <p:nvPr/>
        </p:nvSpPr>
        <p:spPr>
          <a:xfrm>
            <a:off x="4203875" y="3207325"/>
            <a:ext cx="5168725" cy="430887"/>
          </a:xfrm>
          <a:prstGeom prst="rect">
            <a:avLst/>
          </a:prstGeom>
          <a:noFill/>
        </p:spPr>
        <p:txBody>
          <a:bodyPr wrap="square" rtlCol="0">
            <a:spAutoFit/>
          </a:bodyPr>
          <a:lstStyle/>
          <a:p>
            <a:r>
              <a:rPr lang="en-IN" dirty="0" smtClean="0"/>
              <a:t>. . . . . . </a:t>
            </a:r>
            <a:r>
              <a:rPr lang="en-IN" i="1" dirty="0" smtClean="0"/>
              <a:t>.</a:t>
            </a:r>
            <a:r>
              <a:rPr lang="en-IN" sz="2200" b="1" i="1" dirty="0" smtClean="0">
                <a:latin typeface="Arial" pitchFamily="34" charset="0"/>
                <a:cs typeface="Arial" pitchFamily="34" charset="0"/>
              </a:rPr>
              <a:t>Oxidation (anodic reaction) </a:t>
            </a:r>
            <a:endParaRPr lang="en-IN" sz="2200" b="1" i="1" dirty="0">
              <a:latin typeface="Arial" pitchFamily="34" charset="0"/>
              <a:cs typeface="Arial" pitchFamily="34" charset="0"/>
            </a:endParaRPr>
          </a:p>
        </p:txBody>
      </p:sp>
      <p:sp>
        <p:nvSpPr>
          <p:cNvPr id="11" name="Rectangle 10"/>
          <p:cNvSpPr/>
          <p:nvPr/>
        </p:nvSpPr>
        <p:spPr bwMode="auto">
          <a:xfrm>
            <a:off x="1371600" y="40386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+ 2e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2" name="Straight Arrow Connector 11"/>
          <p:cNvCxnSpPr/>
          <p:nvPr/>
        </p:nvCxnSpPr>
        <p:spPr bwMode="auto">
          <a:xfrm>
            <a:off x="2743200" y="42672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3" name="TextBox 12"/>
          <p:cNvSpPr txBox="1"/>
          <p:nvPr/>
        </p:nvSpPr>
        <p:spPr>
          <a:xfrm>
            <a:off x="4203875" y="4045525"/>
            <a:ext cx="5168725" cy="430887"/>
          </a:xfrm>
          <a:prstGeom prst="rect">
            <a:avLst/>
          </a:prstGeom>
          <a:noFill/>
        </p:spPr>
        <p:txBody>
          <a:bodyPr wrap="square" rtlCol="0">
            <a:spAutoFit/>
          </a:bodyPr>
          <a:lstStyle/>
          <a:p>
            <a:r>
              <a:rPr lang="en-IN" dirty="0" smtClean="0"/>
              <a:t>. . . . . . </a:t>
            </a:r>
            <a:r>
              <a:rPr lang="en-IN" sz="2200" b="1" i="1" dirty="0" smtClean="0">
                <a:latin typeface="Arial" pitchFamily="34" charset="0"/>
                <a:cs typeface="Arial" pitchFamily="34" charset="0"/>
              </a:rPr>
              <a:t>Reduction (cathodic reaction) </a:t>
            </a:r>
            <a:endParaRPr lang="en-IN" sz="2200" b="1" i="1" dirty="0">
              <a:latin typeface="Arial" pitchFamily="34" charset="0"/>
              <a:cs typeface="Arial" pitchFamily="34" charset="0"/>
            </a:endParaRPr>
          </a:p>
        </p:txBody>
      </p:sp>
      <p:sp>
        <p:nvSpPr>
          <p:cNvPr id="14" name="Rectangle 37"/>
          <p:cNvSpPr>
            <a:spLocks noChangeArrowheads="1"/>
          </p:cNvSpPr>
          <p:nvPr/>
        </p:nvSpPr>
        <p:spPr bwMode="auto">
          <a:xfrm>
            <a:off x="228600" y="5181600"/>
            <a:ext cx="184731" cy="584775"/>
          </a:xfrm>
          <a:prstGeom prst="rect">
            <a:avLst/>
          </a:prstGeom>
          <a:noFill/>
          <a:ln w="9525">
            <a:noFill/>
            <a:miter lim="800000"/>
            <a:headEnd/>
            <a:tailEnd/>
          </a:ln>
        </p:spPr>
        <p:txBody>
          <a:bodyPr wrap="none">
            <a:spAutoFit/>
          </a:bodyPr>
          <a:lstStyle/>
          <a:p>
            <a:endParaRPr lang="en-IN" altLang="de-DE" sz="2400" baseline="-250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15" name="Rectangle 14"/>
          <p:cNvSpPr/>
          <p:nvPr/>
        </p:nvSpPr>
        <p:spPr bwMode="auto">
          <a:xfrm>
            <a:off x="2743200" y="5029200"/>
            <a:ext cx="2895600" cy="540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      </a:t>
            </a:r>
            <a:r>
              <a:rPr lang="en-IN" sz="2800" b="1" dirty="0" smtClean="0">
                <a:latin typeface="Arial" pitchFamily="34" charset="0"/>
                <a:cs typeface="Arial" pitchFamily="34" charset="0"/>
                <a:sym typeface="Symbol"/>
              </a:rPr>
              <a:t>G = -nFE</a:t>
            </a:r>
            <a:endParaRPr kumimoji="0" lang="en-IN" sz="2800" b="1" i="0" u="none" strike="noStrike" cap="none" normalizeH="0" baseline="-25000" dirty="0" smtClean="0">
              <a:ln>
                <a:noFill/>
              </a:ln>
              <a:solidFill>
                <a:schemeClr val="tx1"/>
              </a:solidFill>
              <a:effectLst/>
              <a:latin typeface="Tahoma" pitchFamily="34" charset="0"/>
            </a:endParaRPr>
          </a:p>
        </p:txBody>
      </p:sp>
      <p:sp>
        <p:nvSpPr>
          <p:cNvPr id="16" name="Rectangle 15"/>
          <p:cNvSpPr/>
          <p:nvPr/>
        </p:nvSpPr>
        <p:spPr bwMode="auto">
          <a:xfrm>
            <a:off x="2743200" y="5791200"/>
            <a:ext cx="2895600" cy="540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      </a:t>
            </a:r>
            <a:r>
              <a:rPr lang="en-IN" sz="2800" b="1" dirty="0" smtClean="0">
                <a:solidFill>
                  <a:srgbClr val="000000"/>
                </a:solidFill>
                <a:latin typeface="Arial" pitchFamily="34" charset="0"/>
                <a:cs typeface="Arial" pitchFamily="34" charset="0"/>
                <a:sym typeface="Symbol"/>
              </a:rPr>
              <a:t>E = E</a:t>
            </a:r>
            <a:r>
              <a:rPr lang="en-IN" sz="2800" b="1" baseline="-25000" dirty="0" smtClean="0">
                <a:solidFill>
                  <a:srgbClr val="000000"/>
                </a:solidFill>
                <a:latin typeface="Arial" pitchFamily="34" charset="0"/>
                <a:cs typeface="Arial" pitchFamily="34" charset="0"/>
                <a:sym typeface="Symbol"/>
              </a:rPr>
              <a:t>a</a:t>
            </a:r>
            <a:r>
              <a:rPr lang="en-IN" sz="2800" b="1" dirty="0" smtClean="0">
                <a:solidFill>
                  <a:srgbClr val="000000"/>
                </a:solidFill>
                <a:latin typeface="Arial" pitchFamily="34" charset="0"/>
                <a:cs typeface="Arial" pitchFamily="34" charset="0"/>
                <a:sym typeface="Symbol"/>
              </a:rPr>
              <a:t> + E</a:t>
            </a:r>
            <a:r>
              <a:rPr lang="en-IN" sz="2800" b="1" baseline="-25000" dirty="0" smtClean="0">
                <a:solidFill>
                  <a:srgbClr val="000000"/>
                </a:solidFill>
                <a:latin typeface="Arial" pitchFamily="34" charset="0"/>
                <a:cs typeface="Arial" pitchFamily="34" charset="0"/>
                <a:sym typeface="Symbol"/>
              </a:rPr>
              <a:t>c</a:t>
            </a:r>
            <a:endParaRPr kumimoji="0" lang="en-IN" sz="2800" b="1" i="0" u="none" strike="noStrike" cap="none" normalizeH="0" baseline="-25000" dirty="0" smtClean="0">
              <a:ln>
                <a:noFill/>
              </a:ln>
              <a:solidFill>
                <a:srgbClr val="000000"/>
              </a:solidFill>
              <a:effectLst/>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17</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Electromotive force or emf series </a:t>
            </a:r>
            <a:endParaRPr lang="en-US" altLang="de-DE" sz="2600" b="1" dirty="0" smtClean="0">
              <a:solidFill>
                <a:srgbClr val="000000"/>
              </a:solidFill>
              <a:latin typeface="Arial Black" pitchFamily="34" charset="0"/>
              <a:cs typeface="Arial" pitchFamily="34" charset="0"/>
            </a:endParaRPr>
          </a:p>
        </p:txBody>
      </p:sp>
      <p:pic>
        <p:nvPicPr>
          <p:cNvPr id="190466" name="Picture 2"/>
          <p:cNvPicPr>
            <a:picLocks noChangeAspect="1" noChangeArrowheads="1"/>
          </p:cNvPicPr>
          <p:nvPr/>
        </p:nvPicPr>
        <p:blipFill>
          <a:blip r:embed="rId2" cstate="print"/>
          <a:srcRect t="5020"/>
          <a:stretch>
            <a:fillRect/>
          </a:stretch>
        </p:blipFill>
        <p:spPr bwMode="auto">
          <a:xfrm>
            <a:off x="3810000" y="914400"/>
            <a:ext cx="4650617" cy="5472000"/>
          </a:xfrm>
          <a:prstGeom prst="rect">
            <a:avLst/>
          </a:prstGeom>
          <a:noFill/>
          <a:ln w="9525">
            <a:noFill/>
            <a:miter lim="800000"/>
            <a:headEnd/>
            <a:tailEnd/>
          </a:ln>
        </p:spPr>
      </p:pic>
      <p:sp>
        <p:nvSpPr>
          <p:cNvPr id="5" name="Rectangle 4"/>
          <p:cNvSpPr/>
          <p:nvPr/>
        </p:nvSpPr>
        <p:spPr bwMode="auto">
          <a:xfrm>
            <a:off x="381000" y="2057400"/>
            <a:ext cx="2520000" cy="720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IN" sz="2000" b="1" dirty="0" smtClean="0">
                <a:latin typeface="Arial" pitchFamily="34" charset="0"/>
                <a:cs typeface="Arial" pitchFamily="34" charset="0"/>
                <a:sym typeface="Symbol"/>
              </a:rPr>
              <a:t>Standard half-cell electrode potential</a:t>
            </a:r>
            <a:endParaRPr kumimoji="0" lang="en-IN" sz="2000" b="1" i="0" u="none" strike="noStrike" cap="none" normalizeH="0" baseline="-25000" dirty="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18</a:t>
            </a:fld>
            <a:endParaRPr lang="en-US" dirty="0"/>
          </a:p>
        </p:txBody>
      </p:sp>
      <p:pic>
        <p:nvPicPr>
          <p:cNvPr id="191490" name="Picture 2"/>
          <p:cNvPicPr>
            <a:picLocks noChangeAspect="1" noChangeArrowheads="1"/>
          </p:cNvPicPr>
          <p:nvPr/>
        </p:nvPicPr>
        <p:blipFill>
          <a:blip r:embed="rId2" cstate="print"/>
          <a:srcRect l="6061" r="6061"/>
          <a:stretch>
            <a:fillRect/>
          </a:stretch>
        </p:blipFill>
        <p:spPr bwMode="auto">
          <a:xfrm>
            <a:off x="1066800" y="1981200"/>
            <a:ext cx="7000424" cy="3636000"/>
          </a:xfrm>
          <a:prstGeom prst="rect">
            <a:avLst/>
          </a:prstGeom>
          <a:noFill/>
          <a:ln w="9525">
            <a:noFill/>
            <a:miter lim="800000"/>
            <a:headEnd/>
            <a:tailEnd/>
          </a:ln>
        </p:spPr>
      </p:pic>
      <p:sp>
        <p:nvSpPr>
          <p:cNvPr id="4"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Cell potential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19</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Cell potential </a:t>
            </a:r>
          </a:p>
        </p:txBody>
      </p:sp>
      <p:sp>
        <p:nvSpPr>
          <p:cNvPr id="4" name="Rectangle 3"/>
          <p:cNvSpPr/>
          <p:nvPr/>
        </p:nvSpPr>
        <p:spPr bwMode="auto">
          <a:xfrm>
            <a:off x="3124200" y="914400"/>
            <a:ext cx="2895600" cy="540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      </a:t>
            </a:r>
            <a:r>
              <a:rPr lang="en-IN" sz="2800" b="1" dirty="0" smtClean="0">
                <a:solidFill>
                  <a:srgbClr val="000000"/>
                </a:solidFill>
                <a:latin typeface="Arial" pitchFamily="34" charset="0"/>
                <a:cs typeface="Arial" pitchFamily="34" charset="0"/>
                <a:sym typeface="Symbol"/>
              </a:rPr>
              <a:t>E = E</a:t>
            </a:r>
            <a:r>
              <a:rPr lang="en-IN" sz="2800" b="1" baseline="-25000" dirty="0" smtClean="0">
                <a:solidFill>
                  <a:srgbClr val="000000"/>
                </a:solidFill>
                <a:latin typeface="Arial" pitchFamily="34" charset="0"/>
                <a:cs typeface="Arial" pitchFamily="34" charset="0"/>
                <a:sym typeface="Symbol"/>
              </a:rPr>
              <a:t>a</a:t>
            </a:r>
            <a:r>
              <a:rPr lang="en-IN" sz="2800" b="1" dirty="0" smtClean="0">
                <a:solidFill>
                  <a:srgbClr val="000000"/>
                </a:solidFill>
                <a:latin typeface="Arial" pitchFamily="34" charset="0"/>
                <a:cs typeface="Arial" pitchFamily="34" charset="0"/>
                <a:sym typeface="Symbol"/>
              </a:rPr>
              <a:t> + E</a:t>
            </a:r>
            <a:r>
              <a:rPr lang="en-IN" sz="2800" b="1" baseline="-25000" dirty="0" smtClean="0">
                <a:solidFill>
                  <a:srgbClr val="000000"/>
                </a:solidFill>
                <a:latin typeface="Arial" pitchFamily="34" charset="0"/>
                <a:cs typeface="Arial" pitchFamily="34" charset="0"/>
                <a:sym typeface="Symbol"/>
              </a:rPr>
              <a:t>c</a:t>
            </a:r>
            <a:endParaRPr kumimoji="0" lang="en-IN" sz="2800" b="1" i="0" u="none" strike="noStrike" cap="none" normalizeH="0" baseline="-25000" dirty="0" smtClean="0">
              <a:ln>
                <a:noFill/>
              </a:ln>
              <a:solidFill>
                <a:srgbClr val="000000"/>
              </a:solidFill>
              <a:effectLst/>
              <a:latin typeface="Tahoma" pitchFamily="34" charset="0"/>
            </a:endParaRPr>
          </a:p>
        </p:txBody>
      </p:sp>
      <p:sp>
        <p:nvSpPr>
          <p:cNvPr id="5" name="Rectangle 4"/>
          <p:cNvSpPr/>
          <p:nvPr/>
        </p:nvSpPr>
        <p:spPr bwMode="auto">
          <a:xfrm>
            <a:off x="3124200" y="1752600"/>
            <a:ext cx="2895600" cy="540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      </a:t>
            </a:r>
            <a:r>
              <a:rPr lang="en-IN" sz="2800" b="1" dirty="0" smtClean="0">
                <a:latin typeface="Arial" pitchFamily="34" charset="0"/>
                <a:cs typeface="Arial" pitchFamily="34" charset="0"/>
                <a:sym typeface="Symbol"/>
              </a:rPr>
              <a:t>G = -nFE</a:t>
            </a:r>
            <a:endParaRPr kumimoji="0" lang="en-IN" sz="2800" b="1" i="0" u="none" strike="noStrike" cap="none" normalizeH="0" baseline="-25000" dirty="0" smtClean="0">
              <a:ln>
                <a:noFill/>
              </a:ln>
              <a:solidFill>
                <a:schemeClr val="tx1"/>
              </a:solidFill>
              <a:effectLst/>
              <a:latin typeface="Tahoma" pitchFamily="34" charset="0"/>
            </a:endParaRPr>
          </a:p>
        </p:txBody>
      </p:sp>
      <p:sp>
        <p:nvSpPr>
          <p:cNvPr id="6" name="Rectangle 37"/>
          <p:cNvSpPr>
            <a:spLocks noChangeArrowheads="1"/>
          </p:cNvSpPr>
          <p:nvPr/>
        </p:nvSpPr>
        <p:spPr bwMode="auto">
          <a:xfrm>
            <a:off x="762000" y="2819400"/>
            <a:ext cx="7772400" cy="830997"/>
          </a:xfrm>
          <a:prstGeom prst="rect">
            <a:avLst/>
          </a:prstGeom>
          <a:noFill/>
          <a:ln w="9525">
            <a:noFill/>
            <a:miter lim="800000"/>
            <a:headEnd/>
            <a:tailEnd/>
          </a:ln>
        </p:spPr>
        <p:txBody>
          <a:bodyPr wrap="square">
            <a:spAutoFit/>
          </a:bodyPr>
          <a:lstStyle/>
          <a:p>
            <a:r>
              <a:rPr lang="en-US" altLang="de-DE" sz="2400" dirty="0" smtClean="0">
                <a:latin typeface="Arial" pitchFamily="34" charset="0"/>
                <a:cs typeface="Arial" pitchFamily="34" charset="0"/>
              </a:rPr>
              <a:t>A positive E corresponding to a negative </a:t>
            </a:r>
            <a:r>
              <a:rPr lang="en-US" altLang="de-DE" sz="2400" dirty="0" smtClean="0">
                <a:latin typeface="Arial" pitchFamily="34" charset="0"/>
                <a:cs typeface="Arial" pitchFamily="34" charset="0"/>
                <a:sym typeface="Symbol"/>
              </a:rPr>
              <a:t>G indicates that the reaction is spontaneous in the written direction</a:t>
            </a:r>
            <a:r>
              <a:rPr lang="en-US" altLang="de-DE" sz="2400" dirty="0" smtClean="0">
                <a:latin typeface="Arial" pitchFamily="34" charset="0"/>
                <a:cs typeface="Arial" pitchFamily="34" charset="0"/>
              </a:rPr>
              <a:t> </a:t>
            </a:r>
            <a:endParaRPr lang="de-DE" altLang="de-DE" sz="1600" dirty="0">
              <a:latin typeface="Arial" pitchFamily="34" charset="0"/>
              <a:cs typeface="Arial" pitchFamily="34" charset="0"/>
            </a:endParaRPr>
          </a:p>
        </p:txBody>
      </p:sp>
      <p:sp>
        <p:nvSpPr>
          <p:cNvPr id="7" name="Rectangle 6"/>
          <p:cNvSpPr/>
          <p:nvPr/>
        </p:nvSpPr>
        <p:spPr bwMode="auto">
          <a:xfrm>
            <a:off x="3962400" y="38862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Zn</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8" name="Straight Arrow Connector 7"/>
          <p:cNvCxnSpPr/>
          <p:nvPr/>
        </p:nvCxnSpPr>
        <p:spPr bwMode="auto">
          <a:xfrm>
            <a:off x="4524500" y="41148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9" name="Rectangle 8"/>
          <p:cNvSpPr/>
          <p:nvPr/>
        </p:nvSpPr>
        <p:spPr bwMode="auto">
          <a:xfrm>
            <a:off x="3962400" y="4724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+ 2e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0" name="Straight Arrow Connector 9"/>
          <p:cNvCxnSpPr/>
          <p:nvPr/>
        </p:nvCxnSpPr>
        <p:spPr bwMode="auto">
          <a:xfrm>
            <a:off x="5334000" y="4953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pic>
        <p:nvPicPr>
          <p:cNvPr id="11" name="Picture 2"/>
          <p:cNvPicPr>
            <a:picLocks noChangeAspect="1" noChangeArrowheads="1"/>
          </p:cNvPicPr>
          <p:nvPr/>
        </p:nvPicPr>
        <p:blipFill>
          <a:blip r:embed="rId2" cstate="print"/>
          <a:srcRect l="26216" t="49990" b="12976"/>
          <a:stretch>
            <a:fillRect/>
          </a:stretch>
        </p:blipFill>
        <p:spPr bwMode="auto">
          <a:xfrm>
            <a:off x="228600" y="3733800"/>
            <a:ext cx="3431417" cy="2133600"/>
          </a:xfrm>
          <a:prstGeom prst="rect">
            <a:avLst/>
          </a:prstGeom>
          <a:noFill/>
          <a:ln w="9525">
            <a:noFill/>
            <a:miter lim="800000"/>
            <a:headEnd/>
            <a:tailEnd/>
          </a:ln>
        </p:spPr>
      </p:pic>
      <p:sp>
        <p:nvSpPr>
          <p:cNvPr id="12" name="Rectangle 11"/>
          <p:cNvSpPr/>
          <p:nvPr/>
        </p:nvSpPr>
        <p:spPr bwMode="auto">
          <a:xfrm>
            <a:off x="3962400" y="5638800"/>
            <a:ext cx="4536000" cy="540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    </a:t>
            </a:r>
            <a:r>
              <a:rPr lang="en-IN" sz="2800" b="1" dirty="0" smtClean="0">
                <a:latin typeface="Arial" pitchFamily="34" charset="0"/>
                <a:cs typeface="Arial" pitchFamily="34" charset="0"/>
                <a:sym typeface="Symbol"/>
              </a:rPr>
              <a:t>E = +0.762 + 0= +0.762</a:t>
            </a:r>
            <a:endParaRPr kumimoji="0" lang="en-IN" sz="2800" b="1" i="0" u="none" strike="noStrike" cap="none" normalizeH="0" baseline="-25000" dirty="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a:t>
            </a:fld>
            <a:endParaRPr lang="en-US" dirty="0"/>
          </a:p>
        </p:txBody>
      </p:sp>
      <p:sp>
        <p:nvSpPr>
          <p:cNvPr id="3" name="Rectangle 2"/>
          <p:cNvSpPr/>
          <p:nvPr/>
        </p:nvSpPr>
        <p:spPr bwMode="auto">
          <a:xfrm>
            <a:off x="3483175" y="3076700"/>
            <a:ext cx="2052000" cy="97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IN" sz="3200" b="1" i="0" u="none" strike="noStrike" cap="none" normalizeH="0" baseline="0" dirty="0" smtClean="0">
                <a:ln>
                  <a:noFill/>
                </a:ln>
                <a:solidFill>
                  <a:schemeClr val="tx1"/>
                </a:solidFill>
                <a:effectLst/>
                <a:latin typeface="Arial" pitchFamily="34" charset="0"/>
                <a:cs typeface="Arial" pitchFamily="34" charset="0"/>
              </a:rPr>
              <a:t>Materials</a:t>
            </a:r>
          </a:p>
        </p:txBody>
      </p:sp>
      <p:sp>
        <p:nvSpPr>
          <p:cNvPr id="4" name="Oval 3"/>
          <p:cNvSpPr/>
          <p:nvPr/>
        </p:nvSpPr>
        <p:spPr bwMode="auto">
          <a:xfrm>
            <a:off x="1066800" y="1881250"/>
            <a:ext cx="2028450" cy="590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ts val="1200"/>
              </a:spcBef>
              <a:spcAft>
                <a:spcPct val="0"/>
              </a:spcAft>
              <a:buClrTx/>
              <a:buSzTx/>
              <a:buFontTx/>
              <a:buNone/>
              <a:tabLst/>
            </a:pPr>
            <a:r>
              <a:rPr kumimoji="0" lang="en-IN" sz="2000" b="1" i="0" u="none" strike="noStrike" cap="none" normalizeH="0" baseline="0" dirty="0" smtClean="0">
                <a:ln>
                  <a:noFill/>
                </a:ln>
                <a:solidFill>
                  <a:srgbClr val="000000"/>
                </a:solidFill>
                <a:effectLst/>
                <a:latin typeface="Arial" pitchFamily="34" charset="0"/>
                <a:cs typeface="Arial" pitchFamily="34" charset="0"/>
              </a:rPr>
              <a:t>Availability</a:t>
            </a:r>
          </a:p>
        </p:txBody>
      </p:sp>
      <p:sp>
        <p:nvSpPr>
          <p:cNvPr id="6" name="Oval 5"/>
          <p:cNvSpPr/>
          <p:nvPr/>
        </p:nvSpPr>
        <p:spPr bwMode="auto">
          <a:xfrm>
            <a:off x="3530675" y="1143000"/>
            <a:ext cx="2016000" cy="838200"/>
          </a:xfrm>
          <a:prstGeom prst="ellipse">
            <a:avLst/>
          </a:prstGeom>
          <a:solidFill>
            <a:srgbClr val="C00000"/>
          </a:solidFill>
          <a:ln w="952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ts val="1200"/>
              </a:spcBef>
              <a:spcAft>
                <a:spcPct val="0"/>
              </a:spcAft>
              <a:buClrTx/>
              <a:buSzTx/>
              <a:buFontTx/>
              <a:buNone/>
              <a:tabLst/>
            </a:pPr>
            <a:r>
              <a:rPr kumimoji="0" lang="en-IN" sz="2000" b="1" i="0" u="none" strike="noStrike" cap="none" normalizeH="0" baseline="0" dirty="0" smtClean="0">
                <a:ln>
                  <a:noFill/>
                </a:ln>
                <a:solidFill>
                  <a:srgbClr val="FFFFFF"/>
                </a:solidFill>
                <a:effectLst/>
                <a:latin typeface="Arial" pitchFamily="34" charset="0"/>
                <a:cs typeface="Arial" pitchFamily="34" charset="0"/>
              </a:rPr>
              <a:t>Corrosion   </a:t>
            </a:r>
            <a:r>
              <a:rPr kumimoji="0" lang="en-IN" sz="2000" b="1" i="0" u="none" strike="noStrike" cap="none" normalizeH="0" dirty="0" smtClean="0">
                <a:ln>
                  <a:noFill/>
                </a:ln>
                <a:solidFill>
                  <a:srgbClr val="FFFFFF"/>
                </a:solidFill>
                <a:effectLst/>
                <a:latin typeface="Arial" pitchFamily="34" charset="0"/>
                <a:cs typeface="Arial" pitchFamily="34" charset="0"/>
              </a:rPr>
              <a:t> </a:t>
            </a:r>
            <a:r>
              <a:rPr kumimoji="0" lang="en-IN" sz="2000" b="1" i="0" u="none" strike="noStrike" cap="none" normalizeH="0" baseline="0" dirty="0" smtClean="0">
                <a:ln>
                  <a:noFill/>
                </a:ln>
                <a:solidFill>
                  <a:srgbClr val="FFFFFF"/>
                </a:solidFill>
                <a:effectLst/>
                <a:latin typeface="Arial" pitchFamily="34" charset="0"/>
                <a:cs typeface="Arial" pitchFamily="34" charset="0"/>
              </a:rPr>
              <a:t>resistance </a:t>
            </a:r>
          </a:p>
          <a:p>
            <a:pPr marL="0" marR="0" indent="0" algn="l" defTabSz="914400" rtl="0" eaLnBrk="0" fontAlgn="base" latinLnBrk="0" hangingPunct="0">
              <a:lnSpc>
                <a:spcPct val="100000"/>
              </a:lnSpc>
              <a:spcBef>
                <a:spcPts val="1200"/>
              </a:spcBef>
              <a:spcAft>
                <a:spcPct val="0"/>
              </a:spcAft>
              <a:buClrTx/>
              <a:buSzTx/>
              <a:buFontTx/>
              <a:buNone/>
              <a:tabLst/>
            </a:pPr>
            <a:endParaRPr kumimoji="0" lang="en-IN" sz="1800" b="1" i="0" u="none" strike="noStrike" cap="none" normalizeH="0" baseline="0" dirty="0" smtClean="0">
              <a:ln>
                <a:noFill/>
              </a:ln>
              <a:solidFill>
                <a:srgbClr val="000000"/>
              </a:solidFill>
              <a:effectLst/>
              <a:latin typeface="Tahoma" pitchFamily="34" charset="0"/>
            </a:endParaRPr>
          </a:p>
        </p:txBody>
      </p:sp>
      <p:sp>
        <p:nvSpPr>
          <p:cNvPr id="7" name="Oval 6"/>
          <p:cNvSpPr/>
          <p:nvPr/>
        </p:nvSpPr>
        <p:spPr bwMode="auto">
          <a:xfrm>
            <a:off x="5741725" y="1928750"/>
            <a:ext cx="14040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spcBef>
                <a:spcPts val="1200"/>
              </a:spcBef>
            </a:pPr>
            <a:r>
              <a:rPr kumimoji="0" lang="en-IN" sz="1800" b="1" i="0" u="none" strike="noStrike" cap="none" normalizeH="0" baseline="0" dirty="0" smtClean="0">
                <a:ln>
                  <a:noFill/>
                </a:ln>
                <a:solidFill>
                  <a:srgbClr val="000000"/>
                </a:solidFill>
                <a:effectLst/>
                <a:latin typeface="Tahoma" pitchFamily="34" charset="0"/>
              </a:rPr>
              <a:t>  </a:t>
            </a:r>
            <a:r>
              <a:rPr lang="en-IN" sz="2000" b="1" dirty="0" smtClean="0">
                <a:solidFill>
                  <a:srgbClr val="000000"/>
                </a:solidFill>
                <a:latin typeface="Arial" pitchFamily="34" charset="0"/>
                <a:cs typeface="Arial" pitchFamily="34" charset="0"/>
              </a:rPr>
              <a:t>Cost</a:t>
            </a:r>
          </a:p>
        </p:txBody>
      </p:sp>
      <p:sp>
        <p:nvSpPr>
          <p:cNvPr id="8" name="Oval 7"/>
          <p:cNvSpPr/>
          <p:nvPr/>
        </p:nvSpPr>
        <p:spPr bwMode="auto">
          <a:xfrm>
            <a:off x="1418850" y="4636325"/>
            <a:ext cx="16350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ts val="1200"/>
              </a:spcBef>
              <a:spcAft>
                <a:spcPct val="0"/>
              </a:spcAft>
              <a:buClrTx/>
              <a:buSzTx/>
              <a:buFontTx/>
              <a:buNone/>
              <a:tabLst/>
            </a:pPr>
            <a:r>
              <a:rPr kumimoji="0" lang="en-IN" sz="1800" b="1" i="0" u="none" strike="noStrike" cap="none" normalizeH="0" baseline="0" dirty="0" smtClean="0">
                <a:ln>
                  <a:noFill/>
                </a:ln>
                <a:solidFill>
                  <a:srgbClr val="000000"/>
                </a:solidFill>
                <a:effectLst/>
                <a:latin typeface="Tahoma" pitchFamily="34" charset="0"/>
              </a:rPr>
              <a:t> </a:t>
            </a:r>
            <a:r>
              <a:rPr lang="en-IN" sz="2000" b="1" dirty="0" smtClean="0">
                <a:solidFill>
                  <a:srgbClr val="000000"/>
                </a:solidFill>
                <a:latin typeface="Arial" pitchFamily="34" charset="0"/>
                <a:cs typeface="Arial" pitchFamily="34" charset="0"/>
              </a:rPr>
              <a:t>Strength</a:t>
            </a:r>
          </a:p>
        </p:txBody>
      </p:sp>
      <p:sp>
        <p:nvSpPr>
          <p:cNvPr id="9" name="Oval 8"/>
          <p:cNvSpPr/>
          <p:nvPr/>
        </p:nvSpPr>
        <p:spPr bwMode="auto">
          <a:xfrm>
            <a:off x="6143250" y="4631375"/>
            <a:ext cx="2133600" cy="68777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ts val="1200"/>
              </a:spcBef>
              <a:spcAft>
                <a:spcPct val="0"/>
              </a:spcAft>
              <a:buClrTx/>
              <a:buSzTx/>
              <a:buFontTx/>
              <a:buNone/>
              <a:tabLst/>
            </a:pPr>
            <a:r>
              <a:rPr lang="en-IN" sz="2000" b="1" dirty="0" smtClean="0">
                <a:solidFill>
                  <a:srgbClr val="000000"/>
                </a:solidFill>
                <a:latin typeface="Arial" pitchFamily="34" charset="0"/>
                <a:cs typeface="Arial" pitchFamily="34" charset="0"/>
              </a:rPr>
              <a:t>Appearance</a:t>
            </a:r>
          </a:p>
        </p:txBody>
      </p:sp>
      <p:sp>
        <p:nvSpPr>
          <p:cNvPr id="10" name="Oval 9"/>
          <p:cNvSpPr/>
          <p:nvPr/>
        </p:nvSpPr>
        <p:spPr bwMode="auto">
          <a:xfrm>
            <a:off x="3495050" y="5167750"/>
            <a:ext cx="2267200" cy="6096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spcBef>
                <a:spcPts val="1200"/>
              </a:spcBef>
            </a:pPr>
            <a:r>
              <a:rPr kumimoji="0" lang="en-IN" sz="1800" b="1" i="0" u="none" strike="noStrike" cap="none" normalizeH="0" baseline="0" dirty="0" smtClean="0">
                <a:ln>
                  <a:noFill/>
                </a:ln>
                <a:solidFill>
                  <a:srgbClr val="000000"/>
                </a:solidFill>
                <a:effectLst/>
                <a:latin typeface="Tahoma" pitchFamily="34" charset="0"/>
              </a:rPr>
              <a:t> </a:t>
            </a:r>
            <a:r>
              <a:rPr lang="en-IN" sz="2000" b="1" dirty="0" smtClean="0">
                <a:solidFill>
                  <a:srgbClr val="000000"/>
                </a:solidFill>
                <a:latin typeface="Arial" pitchFamily="34" charset="0"/>
                <a:cs typeface="Arial" pitchFamily="34" charset="0"/>
              </a:rPr>
              <a:t>Fabricability</a:t>
            </a:r>
          </a:p>
        </p:txBody>
      </p:sp>
      <p:cxnSp>
        <p:nvCxnSpPr>
          <p:cNvPr id="12" name="Straight Arrow Connector 11"/>
          <p:cNvCxnSpPr/>
          <p:nvPr/>
        </p:nvCxnSpPr>
        <p:spPr bwMode="auto">
          <a:xfrm rot="5400000">
            <a:off x="4020653" y="2555253"/>
            <a:ext cx="1044000" cy="794"/>
          </a:xfrm>
          <a:prstGeom prst="straightConnector1">
            <a:avLst/>
          </a:prstGeom>
          <a:solidFill>
            <a:schemeClr val="accent1"/>
          </a:solidFill>
          <a:ln w="69850" cap="flat" cmpd="sng" algn="ctr">
            <a:solidFill>
              <a:srgbClr val="FFFFFF"/>
            </a:solidFill>
            <a:prstDash val="solid"/>
            <a:round/>
            <a:headEnd type="none" w="med" len="med"/>
            <a:tailEnd type="triangle"/>
          </a:ln>
          <a:effectLst/>
        </p:spPr>
      </p:cxnSp>
      <p:cxnSp>
        <p:nvCxnSpPr>
          <p:cNvPr id="15" name="Straight Arrow Connector 14"/>
          <p:cNvCxnSpPr/>
          <p:nvPr/>
        </p:nvCxnSpPr>
        <p:spPr bwMode="auto">
          <a:xfrm rot="16200000">
            <a:off x="4033322" y="4588903"/>
            <a:ext cx="1044000" cy="794"/>
          </a:xfrm>
          <a:prstGeom prst="straightConnector1">
            <a:avLst/>
          </a:prstGeom>
          <a:solidFill>
            <a:schemeClr val="accent1"/>
          </a:solidFill>
          <a:ln w="69850" cap="flat" cmpd="sng" algn="ctr">
            <a:solidFill>
              <a:srgbClr val="FFFFFF"/>
            </a:solidFill>
            <a:prstDash val="solid"/>
            <a:round/>
            <a:headEnd type="none" w="med" len="med"/>
            <a:tailEnd type="triangle"/>
          </a:ln>
          <a:effectLst/>
        </p:spPr>
      </p:cxnSp>
      <p:cxnSp>
        <p:nvCxnSpPr>
          <p:cNvPr id="16" name="Straight Arrow Connector 15"/>
          <p:cNvCxnSpPr/>
          <p:nvPr/>
        </p:nvCxnSpPr>
        <p:spPr bwMode="auto">
          <a:xfrm rot="2460000">
            <a:off x="2633127" y="2740592"/>
            <a:ext cx="1044000" cy="794"/>
          </a:xfrm>
          <a:prstGeom prst="straightConnector1">
            <a:avLst/>
          </a:prstGeom>
          <a:solidFill>
            <a:schemeClr val="accent1"/>
          </a:solidFill>
          <a:ln w="69850" cap="flat" cmpd="sng" algn="ctr">
            <a:solidFill>
              <a:srgbClr val="FFFFFF"/>
            </a:solidFill>
            <a:prstDash val="solid"/>
            <a:round/>
            <a:headEnd type="none" w="med" len="med"/>
            <a:tailEnd type="triangle"/>
          </a:ln>
          <a:effectLst/>
        </p:spPr>
      </p:cxnSp>
      <p:cxnSp>
        <p:nvCxnSpPr>
          <p:cNvPr id="17" name="Straight Arrow Connector 16"/>
          <p:cNvCxnSpPr/>
          <p:nvPr/>
        </p:nvCxnSpPr>
        <p:spPr bwMode="auto">
          <a:xfrm rot="8820000">
            <a:off x="5373453" y="2775087"/>
            <a:ext cx="1044000" cy="794"/>
          </a:xfrm>
          <a:prstGeom prst="straightConnector1">
            <a:avLst/>
          </a:prstGeom>
          <a:solidFill>
            <a:schemeClr val="accent1"/>
          </a:solidFill>
          <a:ln w="69850" cap="flat" cmpd="sng" algn="ctr">
            <a:solidFill>
              <a:srgbClr val="FFFFFF"/>
            </a:solidFill>
            <a:prstDash val="solid"/>
            <a:round/>
            <a:headEnd type="none" w="med" len="med"/>
            <a:tailEnd type="triangle"/>
          </a:ln>
          <a:effectLst/>
        </p:spPr>
      </p:cxnSp>
      <p:cxnSp>
        <p:nvCxnSpPr>
          <p:cNvPr id="18" name="Straight Arrow Connector 17"/>
          <p:cNvCxnSpPr/>
          <p:nvPr/>
        </p:nvCxnSpPr>
        <p:spPr bwMode="auto">
          <a:xfrm rot="2460000">
            <a:off x="5405869" y="4421542"/>
            <a:ext cx="1044000" cy="794"/>
          </a:xfrm>
          <a:prstGeom prst="straightConnector1">
            <a:avLst/>
          </a:prstGeom>
          <a:solidFill>
            <a:schemeClr val="accent1"/>
          </a:solidFill>
          <a:ln w="69850" cap="flat" cmpd="sng" algn="ctr">
            <a:solidFill>
              <a:srgbClr val="FFFFFF"/>
            </a:solidFill>
            <a:prstDash val="solid"/>
            <a:round/>
            <a:headEnd type="triangle" w="med" len="med"/>
            <a:tailEnd type="none"/>
          </a:ln>
          <a:effectLst/>
        </p:spPr>
      </p:cxnSp>
      <p:cxnSp>
        <p:nvCxnSpPr>
          <p:cNvPr id="19" name="Straight Arrow Connector 18"/>
          <p:cNvCxnSpPr/>
          <p:nvPr/>
        </p:nvCxnSpPr>
        <p:spPr bwMode="auto">
          <a:xfrm rot="8820000">
            <a:off x="2554052" y="4358464"/>
            <a:ext cx="1044000" cy="794"/>
          </a:xfrm>
          <a:prstGeom prst="straightConnector1">
            <a:avLst/>
          </a:prstGeom>
          <a:solidFill>
            <a:schemeClr val="accent1"/>
          </a:solidFill>
          <a:ln w="69850" cap="flat" cmpd="sng" algn="ctr">
            <a:solidFill>
              <a:srgbClr val="FFFFFF"/>
            </a:solidFill>
            <a:prstDash val="solid"/>
            <a:round/>
            <a:headEnd type="triangle" w="med" len="med"/>
            <a:tailEnd type="none"/>
          </a:ln>
          <a:effectLst/>
        </p:spPr>
      </p:cxnSp>
      <p:sp>
        <p:nvSpPr>
          <p:cNvPr id="20"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Factors affecting choice of an engineering material</a:t>
            </a:r>
            <a:endParaRPr lang="en-US" altLang="de-DE" sz="2400" b="1" dirty="0">
              <a:solidFill>
                <a:srgbClr val="00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20</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Cell potential </a:t>
            </a:r>
          </a:p>
        </p:txBody>
      </p:sp>
      <p:pic>
        <p:nvPicPr>
          <p:cNvPr id="207874" name="Picture 2"/>
          <p:cNvPicPr>
            <a:picLocks noChangeAspect="1" noChangeArrowheads="1"/>
          </p:cNvPicPr>
          <p:nvPr/>
        </p:nvPicPr>
        <p:blipFill>
          <a:blip r:embed="rId2" cstate="print"/>
          <a:srcRect/>
          <a:stretch>
            <a:fillRect/>
          </a:stretch>
        </p:blipFill>
        <p:spPr bwMode="auto">
          <a:xfrm>
            <a:off x="3810000" y="1752600"/>
            <a:ext cx="4696392" cy="38880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27854" t="39159" b="13226"/>
          <a:stretch>
            <a:fillRect/>
          </a:stretch>
        </p:blipFill>
        <p:spPr bwMode="auto">
          <a:xfrm>
            <a:off x="304800" y="2362200"/>
            <a:ext cx="3355217"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21</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Cell potential </a:t>
            </a:r>
          </a:p>
        </p:txBody>
      </p:sp>
      <p:sp>
        <p:nvSpPr>
          <p:cNvPr id="5" name="Rectangle 4"/>
          <p:cNvSpPr/>
          <p:nvPr/>
        </p:nvSpPr>
        <p:spPr bwMode="auto">
          <a:xfrm>
            <a:off x="2438400" y="1066800"/>
            <a:ext cx="4464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3Pb + 2Al</a:t>
            </a:r>
            <a:r>
              <a:rPr lang="en-IN" sz="2400" b="1" baseline="30000" dirty="0" smtClean="0">
                <a:latin typeface="Arial" pitchFamily="34" charset="0"/>
                <a:cs typeface="Arial" pitchFamily="34" charset="0"/>
              </a:rPr>
              <a:t>3+                 </a:t>
            </a:r>
            <a:r>
              <a:rPr lang="en-IN" sz="2400" b="1" dirty="0" smtClean="0">
                <a:latin typeface="Arial" pitchFamily="34" charset="0"/>
                <a:cs typeface="Arial" pitchFamily="34" charset="0"/>
              </a:rPr>
              <a:t>3Pb</a:t>
            </a:r>
            <a:r>
              <a:rPr lang="en-IN" sz="2400" b="1" baseline="30000" dirty="0" smtClean="0">
                <a:latin typeface="Arial" pitchFamily="34" charset="0"/>
                <a:cs typeface="Arial" pitchFamily="34" charset="0"/>
              </a:rPr>
              <a:t>2+ </a:t>
            </a:r>
            <a:r>
              <a:rPr lang="en-IN" sz="2400" b="1" dirty="0" smtClean="0">
                <a:latin typeface="Arial" pitchFamily="34" charset="0"/>
                <a:cs typeface="Arial" pitchFamily="34" charset="0"/>
              </a:rPr>
              <a:t>+ 2Al</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6" name="Straight Arrow Connector 5"/>
          <p:cNvCxnSpPr/>
          <p:nvPr/>
        </p:nvCxnSpPr>
        <p:spPr bwMode="auto">
          <a:xfrm>
            <a:off x="4267200" y="12954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7" name="Rectangle 6"/>
          <p:cNvSpPr/>
          <p:nvPr/>
        </p:nvSpPr>
        <p:spPr bwMode="auto">
          <a:xfrm>
            <a:off x="3581400" y="2057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Pb           Pb</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8" name="Straight Arrow Connector 7"/>
          <p:cNvCxnSpPr/>
          <p:nvPr/>
        </p:nvCxnSpPr>
        <p:spPr bwMode="auto">
          <a:xfrm>
            <a:off x="4143500" y="2286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9" name="Rectangle 8"/>
          <p:cNvSpPr/>
          <p:nvPr/>
        </p:nvSpPr>
        <p:spPr bwMode="auto">
          <a:xfrm>
            <a:off x="3581400" y="2819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Al</a:t>
            </a:r>
            <a:r>
              <a:rPr lang="en-IN" sz="2400" b="1" baseline="30000" dirty="0" smtClean="0">
                <a:latin typeface="Arial" pitchFamily="34" charset="0"/>
                <a:cs typeface="Arial" pitchFamily="34" charset="0"/>
              </a:rPr>
              <a:t>3+ </a:t>
            </a:r>
            <a:r>
              <a:rPr lang="en-IN" sz="2400" b="1" dirty="0" smtClean="0">
                <a:latin typeface="Arial" pitchFamily="34" charset="0"/>
                <a:cs typeface="Arial" pitchFamily="34" charset="0"/>
              </a:rPr>
              <a:t>+ 3e           Al</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0" name="Straight Arrow Connector 9"/>
          <p:cNvCxnSpPr/>
          <p:nvPr/>
        </p:nvCxnSpPr>
        <p:spPr bwMode="auto">
          <a:xfrm>
            <a:off x="4953000" y="3048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pic>
        <p:nvPicPr>
          <p:cNvPr id="11" name="Picture 2"/>
          <p:cNvPicPr>
            <a:picLocks noChangeAspect="1" noChangeArrowheads="1"/>
          </p:cNvPicPr>
          <p:nvPr/>
        </p:nvPicPr>
        <p:blipFill>
          <a:blip r:embed="rId2" cstate="print"/>
          <a:srcRect l="24577" t="55280"/>
          <a:stretch>
            <a:fillRect/>
          </a:stretch>
        </p:blipFill>
        <p:spPr bwMode="auto">
          <a:xfrm>
            <a:off x="304800" y="3657600"/>
            <a:ext cx="3507617" cy="2576400"/>
          </a:xfrm>
          <a:prstGeom prst="rect">
            <a:avLst/>
          </a:prstGeom>
          <a:noFill/>
          <a:ln w="9525">
            <a:noFill/>
            <a:miter lim="800000"/>
            <a:headEnd/>
            <a:tailEnd/>
          </a:ln>
        </p:spPr>
      </p:pic>
      <p:sp>
        <p:nvSpPr>
          <p:cNvPr id="12" name="Rectangle 11"/>
          <p:cNvSpPr/>
          <p:nvPr/>
        </p:nvSpPr>
        <p:spPr bwMode="auto">
          <a:xfrm>
            <a:off x="4038600" y="3962400"/>
            <a:ext cx="4824000" cy="540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800" b="1" dirty="0" smtClean="0">
                <a:latin typeface="Arial" pitchFamily="34" charset="0"/>
                <a:cs typeface="Arial" pitchFamily="34" charset="0"/>
                <a:sym typeface="Symbol"/>
              </a:rPr>
              <a:t>E =  1.662 + 0.126 = 1.532</a:t>
            </a:r>
            <a:endParaRPr kumimoji="0" lang="en-IN" sz="2800" b="1" i="0" u="none" strike="noStrike" cap="none" normalizeH="0" baseline="-25000" dirty="0" smtClean="0">
              <a:ln>
                <a:noFill/>
              </a:ln>
              <a:solidFill>
                <a:schemeClr val="tx1"/>
              </a:solidFill>
              <a:effectLst/>
              <a:latin typeface="Tahoma" pitchFamily="34" charset="0"/>
            </a:endParaRPr>
          </a:p>
        </p:txBody>
      </p:sp>
      <p:sp>
        <p:nvSpPr>
          <p:cNvPr id="13" name="Rectangle 37"/>
          <p:cNvSpPr>
            <a:spLocks noChangeArrowheads="1"/>
          </p:cNvSpPr>
          <p:nvPr/>
        </p:nvSpPr>
        <p:spPr bwMode="auto">
          <a:xfrm>
            <a:off x="4191000" y="5105400"/>
            <a:ext cx="4572000" cy="830997"/>
          </a:xfrm>
          <a:prstGeom prst="rect">
            <a:avLst/>
          </a:prstGeom>
          <a:noFill/>
          <a:ln w="9525">
            <a:noFill/>
            <a:miter lim="800000"/>
            <a:headEnd/>
            <a:tailEnd/>
          </a:ln>
        </p:spPr>
        <p:txBody>
          <a:bodyPr wrap="square">
            <a:spAutoFit/>
          </a:bodyPr>
          <a:lstStyle/>
          <a:p>
            <a:r>
              <a:rPr lang="en-US" altLang="de-DE" sz="2400" b="1" dirty="0" smtClean="0">
                <a:latin typeface="Arial" pitchFamily="34" charset="0"/>
                <a:cs typeface="Arial" pitchFamily="34" charset="0"/>
              </a:rPr>
              <a:t>Reaction will occur in reverse</a:t>
            </a:r>
          </a:p>
          <a:p>
            <a:r>
              <a:rPr lang="en-US" altLang="de-DE" sz="2400" b="1" dirty="0" smtClean="0">
                <a:latin typeface="Arial" pitchFamily="34" charset="0"/>
                <a:cs typeface="Arial" pitchFamily="34" charset="0"/>
              </a:rPr>
              <a:t> direction</a:t>
            </a:r>
            <a:endParaRPr lang="de-DE" altLang="de-DE"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fade">
                                      <p:cBhvr>
                                        <p:cTn id="7" dur="2000"/>
                                        <p:tgtEl>
                                          <p:spTgt spid="1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2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down)">
                                      <p:cBhvr>
                                        <p:cTn id="15" dur="500"/>
                                        <p:tgtEl>
                                          <p:spTgt spid="1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wipe(down)">
                                      <p:cBhvr>
                                        <p:cTn id="18"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P spid="1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22</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Prediction of corrosion behaviour</a:t>
            </a:r>
          </a:p>
        </p:txBody>
      </p:sp>
      <p:sp>
        <p:nvSpPr>
          <p:cNvPr id="4" name="Rectangle 3"/>
          <p:cNvSpPr/>
          <p:nvPr/>
        </p:nvSpPr>
        <p:spPr bwMode="auto">
          <a:xfrm>
            <a:off x="2438400" y="1066800"/>
            <a:ext cx="4680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Cu + 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SO</a:t>
            </a:r>
            <a:r>
              <a:rPr lang="en-IN" sz="2400" b="1" baseline="-25000" dirty="0" smtClean="0">
                <a:latin typeface="Arial" pitchFamily="34" charset="0"/>
                <a:cs typeface="Arial" pitchFamily="34" charset="0"/>
              </a:rPr>
              <a:t>4</a:t>
            </a:r>
            <a:r>
              <a:rPr lang="en-IN" sz="2400" b="1" baseline="30000" dirty="0" smtClean="0">
                <a:latin typeface="Arial" pitchFamily="34" charset="0"/>
                <a:cs typeface="Arial" pitchFamily="34" charset="0"/>
              </a:rPr>
              <a:t>                 </a:t>
            </a:r>
            <a:r>
              <a:rPr lang="en-IN" sz="2400" b="1" dirty="0" smtClean="0">
                <a:solidFill>
                  <a:srgbClr val="FFC000"/>
                </a:solidFill>
                <a:latin typeface="Arial" pitchFamily="34" charset="0"/>
                <a:cs typeface="Arial" pitchFamily="34" charset="0"/>
              </a:rPr>
              <a:t>No reaction</a:t>
            </a:r>
            <a:endParaRPr kumimoji="0" lang="en-IN" sz="2400" b="1" i="0" u="none" strike="noStrike" cap="none" normalizeH="0" baseline="-25000" dirty="0" smtClean="0">
              <a:ln>
                <a:noFill/>
              </a:ln>
              <a:solidFill>
                <a:srgbClr val="FFC000"/>
              </a:solidFill>
              <a:effectLst/>
              <a:latin typeface="Tahoma" pitchFamily="34" charset="0"/>
            </a:endParaRPr>
          </a:p>
        </p:txBody>
      </p:sp>
      <p:cxnSp>
        <p:nvCxnSpPr>
          <p:cNvPr id="5" name="Straight Arrow Connector 4"/>
          <p:cNvCxnSpPr/>
          <p:nvPr/>
        </p:nvCxnSpPr>
        <p:spPr bwMode="auto">
          <a:xfrm>
            <a:off x="4267200" y="12954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pic>
        <p:nvPicPr>
          <p:cNvPr id="6" name="Picture 2"/>
          <p:cNvPicPr>
            <a:picLocks noChangeAspect="1" noChangeArrowheads="1"/>
          </p:cNvPicPr>
          <p:nvPr/>
        </p:nvPicPr>
        <p:blipFill>
          <a:blip r:embed="rId2" cstate="print"/>
          <a:srcRect l="30563" t="5020" b="44970"/>
          <a:stretch>
            <a:fillRect/>
          </a:stretch>
        </p:blipFill>
        <p:spPr bwMode="auto">
          <a:xfrm>
            <a:off x="533400" y="3048000"/>
            <a:ext cx="3631394" cy="3240000"/>
          </a:xfrm>
          <a:prstGeom prst="rect">
            <a:avLst/>
          </a:prstGeom>
          <a:noFill/>
          <a:ln w="9525">
            <a:noFill/>
            <a:miter lim="800000"/>
            <a:headEnd/>
            <a:tailEnd/>
          </a:ln>
        </p:spPr>
      </p:pic>
      <p:sp>
        <p:nvSpPr>
          <p:cNvPr id="7" name="Rectangle 6"/>
          <p:cNvSpPr/>
          <p:nvPr/>
        </p:nvSpPr>
        <p:spPr bwMode="auto">
          <a:xfrm>
            <a:off x="2482800" y="1905000"/>
            <a:ext cx="6084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2Cu + 2H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SO</a:t>
            </a:r>
            <a:r>
              <a:rPr lang="en-IN" sz="2400" b="1" baseline="-25000" dirty="0" smtClean="0">
                <a:latin typeface="Arial" pitchFamily="34" charset="0"/>
                <a:cs typeface="Arial" pitchFamily="34" charset="0"/>
              </a:rPr>
              <a:t>4 </a:t>
            </a:r>
            <a:r>
              <a:rPr lang="en-IN" sz="2400" b="1" dirty="0" smtClean="0">
                <a:latin typeface="Arial" pitchFamily="34" charset="0"/>
                <a:cs typeface="Arial" pitchFamily="34" charset="0"/>
              </a:rPr>
              <a:t>+ O</a:t>
            </a:r>
            <a:r>
              <a:rPr lang="en-IN" sz="2400" b="1" baseline="-25000" dirty="0" smtClean="0">
                <a:latin typeface="Arial" pitchFamily="34" charset="0"/>
                <a:cs typeface="Arial" pitchFamily="34" charset="0"/>
              </a:rPr>
              <a:t>2                </a:t>
            </a:r>
            <a:r>
              <a:rPr lang="en-IN" sz="2400" b="1" dirty="0" smtClean="0">
                <a:latin typeface="Arial" pitchFamily="34" charset="0"/>
                <a:cs typeface="Arial" pitchFamily="34" charset="0"/>
              </a:rPr>
              <a:t>2CuSO</a:t>
            </a:r>
            <a:r>
              <a:rPr lang="en-IN" sz="2400" b="1" baseline="-25000" dirty="0" smtClean="0">
                <a:latin typeface="Arial" pitchFamily="34" charset="0"/>
                <a:cs typeface="Arial" pitchFamily="34" charset="0"/>
              </a:rPr>
              <a:t>4</a:t>
            </a:r>
            <a:r>
              <a:rPr lang="en-IN" sz="2400" b="1" dirty="0" smtClean="0">
                <a:latin typeface="Arial" pitchFamily="34" charset="0"/>
                <a:cs typeface="Arial" pitchFamily="34" charset="0"/>
              </a:rPr>
              <a:t> + 2H</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O </a:t>
            </a:r>
            <a:r>
              <a:rPr lang="en-IN" sz="2400" b="1" baseline="30000" dirty="0" smtClean="0">
                <a:latin typeface="Arial" pitchFamily="34" charset="0"/>
                <a:cs typeface="Arial" pitchFamily="34" charset="0"/>
              </a:rPr>
              <a:t>   </a:t>
            </a:r>
            <a:endParaRPr kumimoji="0" lang="en-IN" sz="2400" b="1" i="0" u="none" strike="noStrike" cap="none" normalizeH="0" baseline="-25000" dirty="0" smtClean="0">
              <a:ln>
                <a:noFill/>
              </a:ln>
              <a:solidFill>
                <a:srgbClr val="FFC000"/>
              </a:solidFill>
              <a:effectLst/>
              <a:latin typeface="Tahoma" pitchFamily="34" charset="0"/>
            </a:endParaRPr>
          </a:p>
        </p:txBody>
      </p:sp>
      <p:cxnSp>
        <p:nvCxnSpPr>
          <p:cNvPr id="8" name="Straight Arrow Connector 7"/>
          <p:cNvCxnSpPr/>
          <p:nvPr/>
        </p:nvCxnSpPr>
        <p:spPr bwMode="auto">
          <a:xfrm>
            <a:off x="5334000" y="21336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9" name="Rectangle 8"/>
          <p:cNvSpPr/>
          <p:nvPr/>
        </p:nvSpPr>
        <p:spPr bwMode="auto">
          <a:xfrm>
            <a:off x="4343400" y="3346200"/>
            <a:ext cx="4320000" cy="540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solidFill>
                  <a:srgbClr val="000000"/>
                </a:solidFill>
                <a:latin typeface="Arial" pitchFamily="34" charset="0"/>
                <a:cs typeface="Arial" pitchFamily="34" charset="0"/>
                <a:sym typeface="Symbol"/>
              </a:rPr>
              <a:t>Cu/Cu</a:t>
            </a:r>
            <a:r>
              <a:rPr lang="en-IN" sz="2400" b="1" baseline="30000" dirty="0" smtClean="0">
                <a:solidFill>
                  <a:srgbClr val="000000"/>
                </a:solidFill>
                <a:latin typeface="Arial" pitchFamily="34" charset="0"/>
                <a:cs typeface="Arial" pitchFamily="34" charset="0"/>
                <a:sym typeface="Symbol"/>
              </a:rPr>
              <a:t>2+ </a:t>
            </a:r>
            <a:r>
              <a:rPr lang="en-IN" sz="2400" b="1" dirty="0" smtClean="0">
                <a:solidFill>
                  <a:srgbClr val="000000"/>
                </a:solidFill>
                <a:latin typeface="Arial" pitchFamily="34" charset="0"/>
                <a:cs typeface="Arial" pitchFamily="34" charset="0"/>
                <a:sym typeface="Symbol"/>
              </a:rPr>
              <a:t>more +ve than H</a:t>
            </a:r>
            <a:r>
              <a:rPr lang="en-IN" sz="2400" b="1" baseline="-25000" dirty="0" smtClean="0">
                <a:solidFill>
                  <a:srgbClr val="000000"/>
                </a:solidFill>
                <a:latin typeface="Arial" pitchFamily="34" charset="0"/>
                <a:cs typeface="Arial" pitchFamily="34" charset="0"/>
                <a:sym typeface="Symbol"/>
              </a:rPr>
              <a:t>2</a:t>
            </a:r>
            <a:r>
              <a:rPr lang="en-IN" sz="2400" b="1" dirty="0" smtClean="0">
                <a:solidFill>
                  <a:srgbClr val="000000"/>
                </a:solidFill>
                <a:latin typeface="Arial" pitchFamily="34" charset="0"/>
                <a:cs typeface="Arial" pitchFamily="34" charset="0"/>
                <a:sym typeface="Symbol"/>
              </a:rPr>
              <a:t>/H</a:t>
            </a:r>
            <a:r>
              <a:rPr lang="en-IN" sz="2400" b="1" baseline="30000" dirty="0" smtClean="0">
                <a:solidFill>
                  <a:srgbClr val="000000"/>
                </a:solidFill>
                <a:latin typeface="Arial" pitchFamily="34" charset="0"/>
                <a:cs typeface="Arial" pitchFamily="34" charset="0"/>
                <a:sym typeface="Symbol"/>
              </a:rPr>
              <a:t>+</a:t>
            </a:r>
            <a:r>
              <a:rPr lang="en-IN" sz="2400" b="1" dirty="0" smtClean="0">
                <a:solidFill>
                  <a:srgbClr val="000000"/>
                </a:solidFill>
                <a:latin typeface="Arial" pitchFamily="34" charset="0"/>
                <a:cs typeface="Arial" pitchFamily="34" charset="0"/>
                <a:sym typeface="Symbol"/>
              </a:rPr>
              <a:t> </a:t>
            </a:r>
            <a:endParaRPr kumimoji="0" lang="en-IN" sz="2800" b="1" i="0" u="none" strike="noStrike" cap="none" normalizeH="0" baseline="-25000" dirty="0" smtClean="0">
              <a:ln>
                <a:noFill/>
              </a:ln>
              <a:solidFill>
                <a:srgbClr val="000000"/>
              </a:solidFill>
              <a:effectLst/>
              <a:latin typeface="Tahoma" pitchFamily="34" charset="0"/>
            </a:endParaRPr>
          </a:p>
        </p:txBody>
      </p:sp>
      <p:sp>
        <p:nvSpPr>
          <p:cNvPr id="10" name="Rectangle 9"/>
          <p:cNvSpPr/>
          <p:nvPr/>
        </p:nvSpPr>
        <p:spPr bwMode="auto">
          <a:xfrm>
            <a:off x="4343400" y="4343400"/>
            <a:ext cx="4608000" cy="468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sym typeface="Symbol"/>
              </a:rPr>
              <a:t>O</a:t>
            </a:r>
            <a:r>
              <a:rPr lang="en-IN" sz="2400" b="1" baseline="-25000" dirty="0" smtClean="0">
                <a:latin typeface="Arial" pitchFamily="34" charset="0"/>
                <a:cs typeface="Arial" pitchFamily="34" charset="0"/>
                <a:sym typeface="Symbol"/>
              </a:rPr>
              <a:t>2</a:t>
            </a:r>
            <a:r>
              <a:rPr lang="en-IN" sz="2400" b="1" dirty="0" smtClean="0">
                <a:latin typeface="Arial" pitchFamily="34" charset="0"/>
                <a:cs typeface="Arial" pitchFamily="34" charset="0"/>
                <a:sym typeface="Symbol"/>
              </a:rPr>
              <a:t>/H</a:t>
            </a:r>
            <a:r>
              <a:rPr lang="en-IN" sz="2400" b="1" baseline="-25000" dirty="0" smtClean="0">
                <a:latin typeface="Arial" pitchFamily="34" charset="0"/>
                <a:cs typeface="Arial" pitchFamily="34" charset="0"/>
                <a:sym typeface="Symbol"/>
              </a:rPr>
              <a:t>2</a:t>
            </a:r>
            <a:r>
              <a:rPr lang="en-IN" sz="2400" b="1" dirty="0" smtClean="0">
                <a:latin typeface="Arial" pitchFamily="34" charset="0"/>
                <a:cs typeface="Arial" pitchFamily="34" charset="0"/>
                <a:sym typeface="Symbol"/>
              </a:rPr>
              <a:t>O more +ve than Cu/Cu</a:t>
            </a:r>
            <a:r>
              <a:rPr lang="en-IN" sz="2400" b="1" baseline="30000" dirty="0" smtClean="0">
                <a:latin typeface="Arial" pitchFamily="34" charset="0"/>
                <a:cs typeface="Arial" pitchFamily="34" charset="0"/>
                <a:sym typeface="Symbol"/>
              </a:rPr>
              <a:t>2+</a:t>
            </a:r>
            <a:r>
              <a:rPr lang="en-IN" sz="2400" b="1" baseline="-25000" dirty="0" smtClean="0">
                <a:latin typeface="Arial" pitchFamily="34" charset="0"/>
                <a:cs typeface="Arial" pitchFamily="34" charset="0"/>
                <a:sym typeface="Symbol"/>
              </a:rPr>
              <a:t> </a:t>
            </a:r>
            <a:endParaRPr kumimoji="0" lang="en-IN" sz="2800" b="1" i="0" u="none" strike="noStrike" cap="none" normalizeH="0" baseline="-25000" dirty="0" smtClean="0">
              <a:ln>
                <a:noFill/>
              </a:ln>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wipe(down)">
                                      <p:cBhvr>
                                        <p:cTn id="15" dur="500"/>
                                        <p:tgtEl>
                                          <p:spTgt spid="10">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wipe(down)">
                                      <p:cBhvr>
                                        <p:cTn id="1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0"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23</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US" altLang="de-DE" sz="2600" b="1" dirty="0" smtClean="0">
                <a:solidFill>
                  <a:srgbClr val="000000"/>
                </a:solidFill>
                <a:latin typeface="Arial Black" pitchFamily="34" charset="0"/>
                <a:cs typeface="Arial" pitchFamily="34" charset="0"/>
              </a:rPr>
              <a:t>Take home thoughts!!!!!</a:t>
            </a:r>
          </a:p>
        </p:txBody>
      </p:sp>
      <p:sp>
        <p:nvSpPr>
          <p:cNvPr id="4" name="Slide Number Placeholder 1"/>
          <p:cNvSpPr txBox="1">
            <a:spLocks/>
          </p:cNvSpPr>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E5F60D-D2B0-4A58-B16F-C69027B42D65}" type="slidenum">
              <a:rPr kumimoji="0" lang="en-US" sz="14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Arial" charset="0"/>
              <a:ea typeface="+mn-ea"/>
              <a:cs typeface="+mn-cs"/>
            </a:endParaRPr>
          </a:p>
        </p:txBody>
      </p:sp>
      <p:sp>
        <p:nvSpPr>
          <p:cNvPr id="5" name="Rectangle 11"/>
          <p:cNvSpPr>
            <a:spLocks noChangeArrowheads="1"/>
          </p:cNvSpPr>
          <p:nvPr/>
        </p:nvSpPr>
        <p:spPr bwMode="auto">
          <a:xfrm>
            <a:off x="381000" y="685800"/>
            <a:ext cx="7848000" cy="1188000"/>
          </a:xfrm>
          <a:prstGeom prst="rect">
            <a:avLst/>
          </a:prstGeom>
          <a:solidFill>
            <a:srgbClr val="2DB907"/>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ltLang="de-DE" sz="2200" b="1" dirty="0" smtClean="0">
              <a:latin typeface="Arial" pitchFamily="34" charset="0"/>
              <a:cs typeface="Arial" pitchFamily="34" charset="0"/>
            </a:endParaRPr>
          </a:p>
          <a:p>
            <a:pPr>
              <a:spcAft>
                <a:spcPts val="300"/>
              </a:spcAft>
              <a:defRPr/>
            </a:pPr>
            <a:r>
              <a:rPr lang="en-US" altLang="de-DE" sz="2200" b="1" dirty="0" smtClean="0">
                <a:latin typeface="Arial" pitchFamily="34" charset="0"/>
                <a:cs typeface="Arial" pitchFamily="34" charset="0"/>
              </a:rPr>
              <a:t>   As the redox potential of metal become more positive </a:t>
            </a:r>
          </a:p>
          <a:p>
            <a:pPr lvl="2">
              <a:buFont typeface="Wingdings" pitchFamily="2" charset="2"/>
              <a:buChar char="v"/>
              <a:defRPr/>
            </a:pPr>
            <a:r>
              <a:rPr lang="en-US" altLang="de-DE" sz="2100" b="1" dirty="0" smtClean="0">
                <a:solidFill>
                  <a:srgbClr val="000000"/>
                </a:solidFill>
                <a:latin typeface="Arial" pitchFamily="34" charset="0"/>
                <a:cs typeface="Arial" pitchFamily="34" charset="0"/>
              </a:rPr>
              <a:t> </a:t>
            </a:r>
            <a:r>
              <a:rPr lang="en-US" altLang="de-DE" sz="2000" b="1" dirty="0" smtClean="0">
                <a:solidFill>
                  <a:srgbClr val="000000"/>
                </a:solidFill>
                <a:latin typeface="Arial" pitchFamily="34" charset="0"/>
                <a:cs typeface="Arial" pitchFamily="34" charset="0"/>
              </a:rPr>
              <a:t>Tendency to corrode decreases</a:t>
            </a:r>
          </a:p>
          <a:p>
            <a:pPr lvl="2">
              <a:buFont typeface="Wingdings" pitchFamily="2" charset="2"/>
              <a:buChar char="v"/>
              <a:defRPr/>
            </a:pPr>
            <a:r>
              <a:rPr lang="en-US" altLang="de-DE" sz="2000" b="1" dirty="0" smtClean="0">
                <a:solidFill>
                  <a:srgbClr val="000000"/>
                </a:solidFill>
                <a:latin typeface="Arial" pitchFamily="34" charset="0"/>
                <a:cs typeface="Arial" pitchFamily="34" charset="0"/>
              </a:rPr>
              <a:t> Tendency decreases even in presence of oxidizers          </a:t>
            </a:r>
          </a:p>
          <a:p>
            <a:pPr algn="ctr">
              <a:defRPr/>
            </a:pPr>
            <a:endParaRPr lang="en-US" altLang="de-DE" sz="2600" b="1" dirty="0">
              <a:latin typeface="Arial" pitchFamily="34" charset="0"/>
              <a:cs typeface="Arial" pitchFamily="34" charset="0"/>
            </a:endParaRPr>
          </a:p>
        </p:txBody>
      </p:sp>
      <p:sp>
        <p:nvSpPr>
          <p:cNvPr id="6" name="Rectangle 11"/>
          <p:cNvSpPr>
            <a:spLocks noChangeArrowheads="1"/>
          </p:cNvSpPr>
          <p:nvPr/>
        </p:nvSpPr>
        <p:spPr bwMode="auto">
          <a:xfrm>
            <a:off x="381600" y="2228400"/>
            <a:ext cx="7848000" cy="972000"/>
          </a:xfrm>
          <a:prstGeom prst="rect">
            <a:avLst/>
          </a:prstGeom>
          <a:solidFill>
            <a:srgbClr val="7030A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ltLang="de-DE" sz="2200" b="1" dirty="0" smtClean="0">
              <a:latin typeface="Arial" pitchFamily="34" charset="0"/>
              <a:cs typeface="Arial" pitchFamily="34" charset="0"/>
            </a:endParaRPr>
          </a:p>
          <a:p>
            <a:pPr>
              <a:spcAft>
                <a:spcPts val="300"/>
              </a:spcAft>
              <a:defRPr/>
            </a:pPr>
            <a:r>
              <a:rPr lang="en-US" altLang="de-DE" sz="2200" b="1" dirty="0" smtClean="0">
                <a:latin typeface="Arial" pitchFamily="34" charset="0"/>
                <a:cs typeface="Arial" pitchFamily="34" charset="0"/>
              </a:rPr>
              <a:t>   The metals at the uppermost part of the redox series is </a:t>
            </a:r>
          </a:p>
          <a:p>
            <a:pPr>
              <a:spcAft>
                <a:spcPts val="300"/>
              </a:spcAft>
              <a:defRPr/>
            </a:pPr>
            <a:r>
              <a:rPr lang="en-US" altLang="de-DE" sz="2200" b="1" dirty="0" smtClean="0">
                <a:latin typeface="Arial" pitchFamily="34" charset="0"/>
                <a:cs typeface="Arial" pitchFamily="34" charset="0"/>
              </a:rPr>
              <a:t>   extremely inert (e.g. Pt and Gold)</a:t>
            </a:r>
          </a:p>
          <a:p>
            <a:pPr algn="ctr">
              <a:defRPr/>
            </a:pPr>
            <a:endParaRPr lang="en-US" altLang="de-DE" sz="2600" b="1" dirty="0">
              <a:latin typeface="Arial" pitchFamily="34" charset="0"/>
              <a:cs typeface="Arial" pitchFamily="34" charset="0"/>
            </a:endParaRPr>
          </a:p>
        </p:txBody>
      </p:sp>
      <p:sp>
        <p:nvSpPr>
          <p:cNvPr id="7" name="Rectangle 11"/>
          <p:cNvSpPr>
            <a:spLocks noChangeArrowheads="1"/>
          </p:cNvSpPr>
          <p:nvPr/>
        </p:nvSpPr>
        <p:spPr bwMode="auto">
          <a:xfrm>
            <a:off x="381000" y="3429000"/>
            <a:ext cx="7812000" cy="1440000"/>
          </a:xfrm>
          <a:prstGeom prst="rect">
            <a:avLst/>
          </a:prstGeom>
          <a:solidFill>
            <a:srgbClr val="FF4343"/>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ltLang="de-DE" sz="2200" b="1" dirty="0" smtClean="0">
              <a:latin typeface="Arial" pitchFamily="34" charset="0"/>
              <a:cs typeface="Arial" pitchFamily="34" charset="0"/>
            </a:endParaRPr>
          </a:p>
          <a:p>
            <a:pPr>
              <a:spcAft>
                <a:spcPts val="0"/>
              </a:spcAft>
              <a:defRPr/>
            </a:pPr>
            <a:r>
              <a:rPr lang="en-US" altLang="de-DE" sz="2200" b="1" dirty="0" smtClean="0">
                <a:latin typeface="Arial" pitchFamily="34" charset="0"/>
                <a:cs typeface="Arial" pitchFamily="34" charset="0"/>
              </a:rPr>
              <a:t>   Redox potential can be used to state a criterion for </a:t>
            </a:r>
          </a:p>
          <a:p>
            <a:pPr>
              <a:spcAft>
                <a:spcPts val="300"/>
              </a:spcAft>
              <a:defRPr/>
            </a:pPr>
            <a:r>
              <a:rPr lang="en-US" altLang="de-DE" sz="2200" b="1" dirty="0" smtClean="0">
                <a:latin typeface="Arial" pitchFamily="34" charset="0"/>
                <a:cs typeface="Arial" pitchFamily="34" charset="0"/>
              </a:rPr>
              <a:t>   corrosion</a:t>
            </a:r>
          </a:p>
          <a:p>
            <a:pPr lvl="2">
              <a:buFont typeface="Wingdings" pitchFamily="2" charset="2"/>
              <a:buChar char="v"/>
              <a:defRPr/>
            </a:pPr>
            <a:r>
              <a:rPr lang="en-US" altLang="de-DE" sz="2000" b="1" dirty="0" smtClean="0">
                <a:solidFill>
                  <a:srgbClr val="000000"/>
                </a:solidFill>
                <a:latin typeface="Arial" pitchFamily="34" charset="0"/>
                <a:cs typeface="Arial" pitchFamily="34" charset="0"/>
              </a:rPr>
              <a:t> Corrosion will not occur until the spontaneous </a:t>
            </a:r>
          </a:p>
          <a:p>
            <a:pPr lvl="2">
              <a:defRPr/>
            </a:pPr>
            <a:r>
              <a:rPr lang="en-US" altLang="de-DE" sz="2000" b="1" dirty="0" smtClean="0">
                <a:solidFill>
                  <a:srgbClr val="000000"/>
                </a:solidFill>
                <a:latin typeface="Arial" pitchFamily="34" charset="0"/>
                <a:cs typeface="Arial" pitchFamily="34" charset="0"/>
              </a:rPr>
              <a:t>    direction  of the reaction is metal oxidation</a:t>
            </a:r>
          </a:p>
          <a:p>
            <a:pPr algn="ctr">
              <a:defRPr/>
            </a:pPr>
            <a:endParaRPr lang="en-US" altLang="de-DE" sz="2000" b="1" dirty="0">
              <a:latin typeface="Arial" pitchFamily="34" charset="0"/>
              <a:cs typeface="Arial" pitchFamily="34" charset="0"/>
            </a:endParaRPr>
          </a:p>
        </p:txBody>
      </p:sp>
      <p:sp>
        <p:nvSpPr>
          <p:cNvPr id="8" name="Rectangle 11"/>
          <p:cNvSpPr>
            <a:spLocks noChangeArrowheads="1"/>
          </p:cNvSpPr>
          <p:nvPr/>
        </p:nvSpPr>
        <p:spPr bwMode="auto">
          <a:xfrm>
            <a:off x="365760" y="5105400"/>
            <a:ext cx="7848000" cy="1548000"/>
          </a:xfrm>
          <a:prstGeom prst="rect">
            <a:avLst/>
          </a:prstGeom>
          <a:solidFill>
            <a:srgbClr val="00B0F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ltLang="de-DE" sz="2200" b="1" dirty="0" smtClean="0">
              <a:latin typeface="Arial" pitchFamily="34" charset="0"/>
              <a:cs typeface="Arial" pitchFamily="34" charset="0"/>
            </a:endParaRPr>
          </a:p>
          <a:p>
            <a:pPr>
              <a:spcAft>
                <a:spcPts val="0"/>
              </a:spcAft>
              <a:defRPr/>
            </a:pPr>
            <a:r>
              <a:rPr lang="en-US" altLang="de-DE" sz="2200" b="1" dirty="0" smtClean="0">
                <a:latin typeface="Arial" pitchFamily="34" charset="0"/>
                <a:cs typeface="Arial" pitchFamily="34" charset="0"/>
              </a:rPr>
              <a:t>   Major use of thermodynamic as far as corrosion is </a:t>
            </a:r>
          </a:p>
          <a:p>
            <a:pPr>
              <a:spcAft>
                <a:spcPts val="300"/>
              </a:spcAft>
              <a:defRPr/>
            </a:pPr>
            <a:r>
              <a:rPr lang="en-US" altLang="de-DE" sz="2200" b="1" dirty="0" smtClean="0">
                <a:latin typeface="Arial" pitchFamily="34" charset="0"/>
                <a:cs typeface="Arial" pitchFamily="34" charset="0"/>
              </a:rPr>
              <a:t>   concerned</a:t>
            </a:r>
          </a:p>
          <a:p>
            <a:pPr lvl="2">
              <a:buFont typeface="Wingdings" pitchFamily="2" charset="2"/>
              <a:buChar char="v"/>
              <a:defRPr/>
            </a:pPr>
            <a:r>
              <a:rPr lang="en-US" altLang="de-DE" sz="2100" b="1" dirty="0" smtClean="0">
                <a:solidFill>
                  <a:srgbClr val="000000"/>
                </a:solidFill>
                <a:latin typeface="Arial" pitchFamily="34" charset="0"/>
                <a:cs typeface="Arial" pitchFamily="34" charset="0"/>
              </a:rPr>
              <a:t> </a:t>
            </a:r>
            <a:r>
              <a:rPr lang="en-US" altLang="de-DE" sz="2000" b="1" dirty="0" smtClean="0">
                <a:solidFill>
                  <a:srgbClr val="000000"/>
                </a:solidFill>
                <a:latin typeface="Arial" pitchFamily="34" charset="0"/>
                <a:cs typeface="Arial" pitchFamily="34" charset="0"/>
              </a:rPr>
              <a:t>It tells unambiguously that corrosion will not occur</a:t>
            </a:r>
          </a:p>
          <a:p>
            <a:pPr lvl="2">
              <a:buFont typeface="Wingdings" pitchFamily="2" charset="2"/>
              <a:buChar char="v"/>
              <a:defRPr/>
            </a:pPr>
            <a:r>
              <a:rPr lang="en-US" altLang="de-DE" sz="2000" b="1" dirty="0" smtClean="0">
                <a:solidFill>
                  <a:srgbClr val="000000"/>
                </a:solidFill>
                <a:latin typeface="Arial" pitchFamily="34" charset="0"/>
                <a:cs typeface="Arial" pitchFamily="34" charset="0"/>
              </a:rPr>
              <a:t> It does </a:t>
            </a:r>
            <a:r>
              <a:rPr lang="en-US" altLang="de-DE" sz="2000" b="1" smtClean="0">
                <a:solidFill>
                  <a:srgbClr val="000000"/>
                </a:solidFill>
                <a:latin typeface="Arial" pitchFamily="34" charset="0"/>
                <a:cs typeface="Arial" pitchFamily="34" charset="0"/>
              </a:rPr>
              <a:t>not tell about </a:t>
            </a:r>
            <a:r>
              <a:rPr lang="en-US" altLang="de-DE" sz="2000" b="1" dirty="0" smtClean="0">
                <a:solidFill>
                  <a:srgbClr val="000000"/>
                </a:solidFill>
                <a:latin typeface="Arial" pitchFamily="34" charset="0"/>
                <a:cs typeface="Arial" pitchFamily="34" charset="0"/>
              </a:rPr>
              <a:t>the rate of corrosion</a:t>
            </a:r>
          </a:p>
          <a:p>
            <a:pPr algn="ctr">
              <a:defRPr/>
            </a:pPr>
            <a:endParaRPr lang="en-US" altLang="de-DE" sz="2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Effect transition="in" filter="wipe(down)">
                                      <p:cBhvr>
                                        <p:cTn id="21" dur="500"/>
                                        <p:tgtEl>
                                          <p:spTgt spid="6">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down)">
                                      <p:cBhvr>
                                        <p:cTn id="24" dur="500"/>
                                        <p:tgtEl>
                                          <p:spTgt spid="6">
                                            <p:txEl>
                                              <p:pRg st="1" end="1"/>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dow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Effect transition="in" filter="wipe(down)">
                                      <p:cBhvr>
                                        <p:cTn id="32" dur="500"/>
                                        <p:tgtEl>
                                          <p:spTgt spid="7">
                                            <p:bg/>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Effect transition="in" filter="wipe(down)">
                                      <p:cBhvr>
                                        <p:cTn id="35" dur="500"/>
                                        <p:tgtEl>
                                          <p:spTgt spid="7">
                                            <p:txEl>
                                              <p:pRg st="1" end="1"/>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animEffect transition="in" filter="wipe(down)">
                                      <p:cBhvr>
                                        <p:cTn id="38" dur="500"/>
                                        <p:tgtEl>
                                          <p:spTgt spid="7">
                                            <p:txEl>
                                              <p:pRg st="2" end="2"/>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wipe(down)">
                                      <p:cBhvr>
                                        <p:cTn id="41" dur="500"/>
                                        <p:tgtEl>
                                          <p:spTgt spid="7">
                                            <p:txEl>
                                              <p:pRg st="3" end="3"/>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down)">
                                      <p:cBhvr>
                                        <p:cTn id="44" dur="500"/>
                                        <p:tgtEl>
                                          <p:spTgt spid="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8">
                                            <p:bg/>
                                          </p:spTgt>
                                        </p:tgtEl>
                                        <p:attrNameLst>
                                          <p:attrName>style.visibility</p:attrName>
                                        </p:attrNameLst>
                                      </p:cBhvr>
                                      <p:to>
                                        <p:strVal val="visible"/>
                                      </p:to>
                                    </p:set>
                                    <p:animEffect transition="in" filter="wipe(down)">
                                      <p:cBhvr>
                                        <p:cTn id="49" dur="500"/>
                                        <p:tgtEl>
                                          <p:spTgt spid="8">
                                            <p:bg/>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Effect transition="in" filter="wipe(down)">
                                      <p:cBhvr>
                                        <p:cTn id="52" dur="500"/>
                                        <p:tgtEl>
                                          <p:spTgt spid="8">
                                            <p:txEl>
                                              <p:pRg st="1" end="1"/>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animEffect transition="in" filter="wipe(down)">
                                      <p:cBhvr>
                                        <p:cTn id="55" dur="500"/>
                                        <p:tgtEl>
                                          <p:spTgt spid="8">
                                            <p:txEl>
                                              <p:pRg st="2" end="2"/>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wipe(down)">
                                      <p:cBhvr>
                                        <p:cTn id="58" dur="500"/>
                                        <p:tgtEl>
                                          <p:spTgt spid="8">
                                            <p:txEl>
                                              <p:pRg st="3" end="3"/>
                                            </p:tx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
                                            <p:txEl>
                                              <p:pRg st="4" end="4"/>
                                            </p:txEl>
                                          </p:spTgt>
                                        </p:tgtEl>
                                        <p:attrNameLst>
                                          <p:attrName>style.visibility</p:attrName>
                                        </p:attrNameLst>
                                      </p:cBhvr>
                                      <p:to>
                                        <p:strVal val="visible"/>
                                      </p:to>
                                    </p:set>
                                    <p:animEffect transition="in" filter="wipe(down)">
                                      <p:cBhvr>
                                        <p:cTn id="6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8" grpId="0"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3FBE23F-CE54-48A2-BDE4-00C1D2AF3E5A}" type="slidenum">
              <a:rPr lang="en-US" smtClean="0"/>
              <a:pPr>
                <a:defRPr/>
              </a:pPr>
              <a:t>24</a:t>
            </a:fld>
            <a:endParaRPr lang="en-US" dirty="0"/>
          </a:p>
        </p:txBody>
      </p:sp>
      <p:sp>
        <p:nvSpPr>
          <p:cNvPr id="10243" name="Text Box 3"/>
          <p:cNvSpPr txBox="1">
            <a:spLocks noChangeArrowheads="1"/>
          </p:cNvSpPr>
          <p:nvPr/>
        </p:nvSpPr>
        <p:spPr bwMode="auto">
          <a:xfrm>
            <a:off x="0" y="7938"/>
            <a:ext cx="9144000" cy="492125"/>
          </a:xfrm>
          <a:prstGeom prst="rect">
            <a:avLst/>
          </a:prstGeom>
          <a:solidFill>
            <a:srgbClr val="FF9933"/>
          </a:solidFill>
          <a:ln w="9525">
            <a:noFill/>
            <a:miter lim="800000"/>
            <a:headEnd/>
            <a:tailEnd/>
          </a:ln>
        </p:spPr>
        <p:txBody>
          <a:bodyPr>
            <a:spAutoFit/>
          </a:bodyPr>
          <a:lstStyle/>
          <a:p>
            <a:pPr algn="ctr"/>
            <a:r>
              <a:rPr lang="en-US" altLang="de-DE" sz="2600" b="1" dirty="0" smtClean="0">
                <a:solidFill>
                  <a:srgbClr val="000000"/>
                </a:solidFill>
                <a:latin typeface="Arial Black" pitchFamily="34" charset="0"/>
                <a:cs typeface="Arial" pitchFamily="34" charset="0"/>
              </a:rPr>
              <a:t>Eight Forms of Corrosion</a:t>
            </a:r>
            <a:endParaRPr lang="en-US" altLang="de-DE" sz="2600" b="1" dirty="0">
              <a:solidFill>
                <a:srgbClr val="000000"/>
              </a:solidFill>
              <a:latin typeface="Arial Black" pitchFamily="34" charset="0"/>
              <a:cs typeface="Arial" pitchFamily="34" charset="0"/>
            </a:endParaRPr>
          </a:p>
        </p:txBody>
      </p:sp>
      <p:sp>
        <p:nvSpPr>
          <p:cNvPr id="4" name="Rectangle 11"/>
          <p:cNvSpPr>
            <a:spLocks noChangeArrowheads="1"/>
          </p:cNvSpPr>
          <p:nvPr/>
        </p:nvSpPr>
        <p:spPr bwMode="auto">
          <a:xfrm>
            <a:off x="1905000" y="1715144"/>
            <a:ext cx="44958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Galvanic or Two-metal corrosion</a:t>
            </a:r>
            <a:endParaRPr lang="en-US" sz="2200" b="1" baseline="30000" dirty="0">
              <a:solidFill>
                <a:srgbClr val="000000"/>
              </a:solidFill>
              <a:latin typeface="Arial" pitchFamily="34" charset="0"/>
              <a:cs typeface="Arial" pitchFamily="34" charset="0"/>
            </a:endParaRPr>
          </a:p>
        </p:txBody>
      </p:sp>
      <p:sp>
        <p:nvSpPr>
          <p:cNvPr id="5" name="Rectangle 11"/>
          <p:cNvSpPr>
            <a:spLocks noChangeArrowheads="1"/>
          </p:cNvSpPr>
          <p:nvPr/>
        </p:nvSpPr>
        <p:spPr bwMode="auto">
          <a:xfrm>
            <a:off x="1876300" y="2455225"/>
            <a:ext cx="28956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Crevice Corrosion</a:t>
            </a:r>
            <a:endParaRPr lang="en-US" sz="2200" b="1" baseline="30000" dirty="0">
              <a:solidFill>
                <a:srgbClr val="000000"/>
              </a:solidFill>
              <a:latin typeface="Arial" pitchFamily="34" charset="0"/>
              <a:cs typeface="Arial" pitchFamily="34" charset="0"/>
            </a:endParaRPr>
          </a:p>
        </p:txBody>
      </p:sp>
      <p:sp>
        <p:nvSpPr>
          <p:cNvPr id="6" name="Rectangle 11"/>
          <p:cNvSpPr>
            <a:spLocks noChangeArrowheads="1"/>
          </p:cNvSpPr>
          <p:nvPr/>
        </p:nvSpPr>
        <p:spPr bwMode="auto">
          <a:xfrm>
            <a:off x="1852550" y="3181600"/>
            <a:ext cx="14760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Pitting</a:t>
            </a:r>
            <a:endParaRPr lang="en-US" sz="2200" b="1" baseline="30000" dirty="0">
              <a:solidFill>
                <a:srgbClr val="000000"/>
              </a:solidFill>
              <a:latin typeface="Arial" pitchFamily="34" charset="0"/>
              <a:cs typeface="Arial" pitchFamily="34" charset="0"/>
            </a:endParaRPr>
          </a:p>
        </p:txBody>
      </p:sp>
      <p:sp>
        <p:nvSpPr>
          <p:cNvPr id="7" name="Rectangle 11"/>
          <p:cNvSpPr>
            <a:spLocks noChangeArrowheads="1"/>
          </p:cNvSpPr>
          <p:nvPr/>
        </p:nvSpPr>
        <p:spPr bwMode="auto">
          <a:xfrm>
            <a:off x="1828800" y="3926775"/>
            <a:ext cx="34560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Intergranular corrosion</a:t>
            </a:r>
            <a:endParaRPr lang="en-US" sz="2200" b="1" baseline="30000" dirty="0">
              <a:solidFill>
                <a:srgbClr val="000000"/>
              </a:solidFill>
              <a:latin typeface="Arial" pitchFamily="34" charset="0"/>
              <a:cs typeface="Arial" pitchFamily="34" charset="0"/>
            </a:endParaRPr>
          </a:p>
        </p:txBody>
      </p:sp>
      <p:sp>
        <p:nvSpPr>
          <p:cNvPr id="10" name="Rectangle 11">
            <a:hlinkClick r:id="rId2" action="ppaction://hlinksldjump"/>
          </p:cNvPr>
          <p:cNvSpPr>
            <a:spLocks noChangeArrowheads="1"/>
          </p:cNvSpPr>
          <p:nvPr/>
        </p:nvSpPr>
        <p:spPr bwMode="auto">
          <a:xfrm>
            <a:off x="1905000" y="917888"/>
            <a:ext cx="37338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200" b="1" dirty="0" smtClean="0">
                <a:solidFill>
                  <a:srgbClr val="000000"/>
                </a:solidFill>
                <a:latin typeface="Arial" pitchFamily="34" charset="0"/>
                <a:cs typeface="Arial" pitchFamily="34" charset="0"/>
              </a:rPr>
              <a:t>Uniform or General attack</a:t>
            </a:r>
            <a:endParaRPr lang="en-US" sz="2200" b="1" dirty="0">
              <a:solidFill>
                <a:srgbClr val="000000"/>
              </a:solidFill>
              <a:latin typeface="Arial" pitchFamily="34" charset="0"/>
              <a:cs typeface="Arial" pitchFamily="34" charset="0"/>
            </a:endParaRPr>
          </a:p>
        </p:txBody>
      </p:sp>
      <p:sp>
        <p:nvSpPr>
          <p:cNvPr id="11" name="Rectangle 11"/>
          <p:cNvSpPr>
            <a:spLocks noChangeArrowheads="1"/>
          </p:cNvSpPr>
          <p:nvPr/>
        </p:nvSpPr>
        <p:spPr bwMode="auto">
          <a:xfrm>
            <a:off x="1827811" y="4612575"/>
            <a:ext cx="40386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Selective leaching or parting</a:t>
            </a:r>
            <a:endParaRPr lang="en-US" sz="2200" b="1" baseline="30000" dirty="0">
              <a:solidFill>
                <a:srgbClr val="000000"/>
              </a:solidFill>
              <a:latin typeface="Arial" pitchFamily="34" charset="0"/>
              <a:cs typeface="Arial" pitchFamily="34" charset="0"/>
            </a:endParaRPr>
          </a:p>
        </p:txBody>
      </p:sp>
      <p:sp>
        <p:nvSpPr>
          <p:cNvPr id="12" name="Rectangle 11"/>
          <p:cNvSpPr>
            <a:spLocks noChangeArrowheads="1"/>
          </p:cNvSpPr>
          <p:nvPr/>
        </p:nvSpPr>
        <p:spPr bwMode="auto">
          <a:xfrm>
            <a:off x="1833747" y="5310250"/>
            <a:ext cx="29880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Erosion corrosion</a:t>
            </a:r>
            <a:endParaRPr lang="en-US" sz="2200" b="1" baseline="30000" dirty="0">
              <a:solidFill>
                <a:srgbClr val="000000"/>
              </a:solidFill>
              <a:latin typeface="Arial" pitchFamily="34" charset="0"/>
              <a:cs typeface="Arial" pitchFamily="34" charset="0"/>
            </a:endParaRPr>
          </a:p>
        </p:txBody>
      </p:sp>
      <p:sp>
        <p:nvSpPr>
          <p:cNvPr id="13" name="Rectangle 12"/>
          <p:cNvSpPr>
            <a:spLocks noChangeArrowheads="1"/>
          </p:cNvSpPr>
          <p:nvPr/>
        </p:nvSpPr>
        <p:spPr bwMode="auto">
          <a:xfrm>
            <a:off x="1833747" y="6019800"/>
            <a:ext cx="29880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Stress corrosion</a:t>
            </a:r>
            <a:endParaRPr lang="en-US" sz="2200" b="1" baseline="30000" dirty="0">
              <a:solidFill>
                <a:srgbClr val="000000"/>
              </a:solidFill>
              <a:latin typeface="Arial" pitchFamily="34" charset="0"/>
              <a:cs typeface="Arial" pitchFamily="34" charset="0"/>
            </a:endParaRPr>
          </a:p>
        </p:txBody>
      </p:sp>
      <p:sp>
        <p:nvSpPr>
          <p:cNvPr id="14" name="Rectangle 37"/>
          <p:cNvSpPr>
            <a:spLocks noChangeArrowheads="1"/>
          </p:cNvSpPr>
          <p:nvPr/>
        </p:nvSpPr>
        <p:spPr bwMode="auto">
          <a:xfrm>
            <a:off x="6096000" y="2590800"/>
            <a:ext cx="2743200" cy="2185214"/>
          </a:xfrm>
          <a:prstGeom prst="rect">
            <a:avLst/>
          </a:prstGeom>
          <a:noFill/>
          <a:ln w="9525">
            <a:noFill/>
            <a:miter lim="800000"/>
            <a:headEnd/>
            <a:tailEnd/>
          </a:ln>
        </p:spPr>
        <p:txBody>
          <a:bodyPr wrap="square">
            <a:spAutoFit/>
          </a:bodyPr>
          <a:lstStyle/>
          <a:p>
            <a:r>
              <a:rPr lang="en-US" altLang="de-DE" sz="2400" dirty="0" smtClean="0">
                <a:solidFill>
                  <a:srgbClr val="FFFF00"/>
                </a:solidFill>
                <a:latin typeface="Arial" pitchFamily="34" charset="0"/>
                <a:cs typeface="Arial" pitchFamily="34" charset="0"/>
              </a:rPr>
              <a:t>Apart from uniform corrosion, all other seven forms of corrosion are localized corrosion</a:t>
            </a:r>
            <a:endParaRPr lang="en-IN" altLang="de-DE" sz="2400" baseline="-250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25</a:t>
            </a:fld>
            <a:endParaRPr lang="en-US" dirty="0"/>
          </a:p>
        </p:txBody>
      </p:sp>
      <p:sp>
        <p:nvSpPr>
          <p:cNvPr id="3" name="Text Box 3"/>
          <p:cNvSpPr txBox="1">
            <a:spLocks noChangeArrowheads="1"/>
          </p:cNvSpPr>
          <p:nvPr/>
        </p:nvSpPr>
        <p:spPr bwMode="auto">
          <a:xfrm>
            <a:off x="0" y="7938"/>
            <a:ext cx="9144000" cy="892552"/>
          </a:xfrm>
          <a:prstGeom prst="rect">
            <a:avLst/>
          </a:prstGeom>
          <a:solidFill>
            <a:srgbClr val="FF9933"/>
          </a:solidFill>
          <a:ln w="9525">
            <a:noFill/>
            <a:miter lim="800000"/>
            <a:headEnd/>
            <a:tailEnd/>
          </a:ln>
        </p:spPr>
        <p:txBody>
          <a:bodyPr>
            <a:spAutoFit/>
          </a:bodyPr>
          <a:lstStyle/>
          <a:p>
            <a:pPr algn="ctr"/>
            <a:r>
              <a:rPr lang="en-US" altLang="de-DE" sz="2600" b="1" dirty="0" smtClean="0">
                <a:solidFill>
                  <a:srgbClr val="000000"/>
                </a:solidFill>
                <a:latin typeface="Arial Black" pitchFamily="34" charset="0"/>
                <a:cs typeface="Arial" pitchFamily="34" charset="0"/>
              </a:rPr>
              <a:t>Why localized corrosion is more dangerous than uniform corrosion</a:t>
            </a:r>
            <a:endParaRPr lang="en-US" altLang="de-DE" sz="2600" b="1" dirty="0">
              <a:solidFill>
                <a:srgbClr val="000000"/>
              </a:solidFill>
              <a:latin typeface="Arial Black" pitchFamily="34" charset="0"/>
              <a:cs typeface="Arial" pitchFamily="34" charset="0"/>
            </a:endParaRPr>
          </a:p>
        </p:txBody>
      </p:sp>
      <p:sp>
        <p:nvSpPr>
          <p:cNvPr id="4" name="Rectangle 37"/>
          <p:cNvSpPr>
            <a:spLocks noChangeArrowheads="1"/>
          </p:cNvSpPr>
          <p:nvPr/>
        </p:nvSpPr>
        <p:spPr bwMode="auto">
          <a:xfrm>
            <a:off x="457200" y="1447800"/>
            <a:ext cx="8458200" cy="3785652"/>
          </a:xfrm>
          <a:prstGeom prst="rect">
            <a:avLst/>
          </a:prstGeom>
          <a:noFill/>
          <a:ln w="9525">
            <a:noFill/>
            <a:miter lim="800000"/>
            <a:headEnd/>
            <a:tailEnd/>
          </a:ln>
        </p:spPr>
        <p:txBody>
          <a:bodyPr wrap="square">
            <a:spAutoFit/>
          </a:bodyPr>
          <a:lstStyle/>
          <a:p>
            <a:r>
              <a:rPr lang="en-US" altLang="de-DE" sz="2400" dirty="0" smtClean="0">
                <a:solidFill>
                  <a:srgbClr val="FFFF00"/>
                </a:solidFill>
                <a:latin typeface="Arial" pitchFamily="34" charset="0"/>
                <a:cs typeface="Arial" pitchFamily="34" charset="0"/>
              </a:rPr>
              <a:t>In </a:t>
            </a:r>
            <a:r>
              <a:rPr lang="en-US" altLang="de-DE" sz="2400" u="sng" dirty="0" smtClean="0">
                <a:solidFill>
                  <a:srgbClr val="FFFF00"/>
                </a:solidFill>
                <a:latin typeface="Arial" pitchFamily="34" charset="0"/>
                <a:cs typeface="Arial" pitchFamily="34" charset="0"/>
              </a:rPr>
              <a:t>uniform corrosion</a:t>
            </a:r>
            <a:r>
              <a:rPr lang="en-US" altLang="de-DE" sz="2400" dirty="0" smtClean="0">
                <a:solidFill>
                  <a:srgbClr val="FFFF00"/>
                </a:solidFill>
                <a:latin typeface="Arial" pitchFamily="34" charset="0"/>
                <a:cs typeface="Arial" pitchFamily="34" charset="0"/>
              </a:rPr>
              <a:t>, the anodic and cathodic area is almost equal – so anodic current density (i.e. current/ anodic area) is not very high. </a:t>
            </a:r>
            <a:r>
              <a:rPr lang="en-US" altLang="de-DE" sz="2400" dirty="0" smtClean="0">
                <a:solidFill>
                  <a:srgbClr val="FFFF00"/>
                </a:solidFill>
                <a:latin typeface="Arial" pitchFamily="34" charset="0"/>
                <a:cs typeface="Arial" pitchFamily="34" charset="0"/>
              </a:rPr>
              <a:t>F</a:t>
            </a:r>
            <a:r>
              <a:rPr lang="en-US" altLang="de-DE" sz="2400" dirty="0" smtClean="0">
                <a:solidFill>
                  <a:srgbClr val="FFFF00"/>
                </a:solidFill>
                <a:latin typeface="Arial" pitchFamily="34" charset="0"/>
                <a:cs typeface="Arial" pitchFamily="34" charset="0"/>
              </a:rPr>
              <a:t>urther, it is easy to predict or measure uniform corrosion rate.  </a:t>
            </a:r>
          </a:p>
          <a:p>
            <a:endParaRPr lang="en-US" altLang="de-DE" sz="2400" dirty="0" smtClean="0">
              <a:solidFill>
                <a:srgbClr val="FFFF00"/>
              </a:solidFill>
              <a:latin typeface="Arial" pitchFamily="34" charset="0"/>
              <a:cs typeface="Arial" pitchFamily="34" charset="0"/>
            </a:endParaRPr>
          </a:p>
          <a:p>
            <a:r>
              <a:rPr lang="en-US" altLang="de-DE" sz="2400" dirty="0" smtClean="0">
                <a:solidFill>
                  <a:srgbClr val="FFFF00"/>
                </a:solidFill>
                <a:latin typeface="Arial" pitchFamily="34" charset="0"/>
                <a:cs typeface="Arial" pitchFamily="34" charset="0"/>
              </a:rPr>
              <a:t>However, </a:t>
            </a:r>
            <a:r>
              <a:rPr lang="en-US" altLang="de-DE" sz="2400" dirty="0" smtClean="0">
                <a:solidFill>
                  <a:srgbClr val="FFFF00"/>
                </a:solidFill>
                <a:latin typeface="Arial" pitchFamily="34" charset="0"/>
                <a:cs typeface="Arial" pitchFamily="34" charset="0"/>
              </a:rPr>
              <a:t>in </a:t>
            </a:r>
            <a:r>
              <a:rPr lang="en-US" altLang="de-DE" sz="2400" u="sng" dirty="0" smtClean="0">
                <a:solidFill>
                  <a:srgbClr val="FFFF00"/>
                </a:solidFill>
                <a:latin typeface="Arial" pitchFamily="34" charset="0"/>
                <a:cs typeface="Arial" pitchFamily="34" charset="0"/>
              </a:rPr>
              <a:t>localized corrosion</a:t>
            </a:r>
            <a:r>
              <a:rPr lang="en-US" altLang="de-DE" sz="2400" dirty="0" smtClean="0">
                <a:solidFill>
                  <a:srgbClr val="FFFF00"/>
                </a:solidFill>
                <a:latin typeface="Arial" pitchFamily="34" charset="0"/>
                <a:cs typeface="Arial" pitchFamily="34" charset="0"/>
              </a:rPr>
              <a:t>, due to smaller anodic area, anodic current density is very high. As a result, the corrosion rate is also very high. Furthermore, it is difficult </a:t>
            </a:r>
            <a:r>
              <a:rPr lang="en-US" altLang="de-DE" sz="2400" dirty="0" smtClean="0">
                <a:solidFill>
                  <a:srgbClr val="FFFF00"/>
                </a:solidFill>
                <a:latin typeface="Arial" pitchFamily="34" charset="0"/>
                <a:cs typeface="Arial" pitchFamily="34" charset="0"/>
              </a:rPr>
              <a:t>to predict or measure </a:t>
            </a:r>
            <a:r>
              <a:rPr lang="en-US" altLang="de-DE" sz="2400" dirty="0" smtClean="0">
                <a:solidFill>
                  <a:srgbClr val="FFFF00"/>
                </a:solidFill>
                <a:latin typeface="Arial" pitchFamily="34" charset="0"/>
                <a:cs typeface="Arial" pitchFamily="34" charset="0"/>
              </a:rPr>
              <a:t>localized </a:t>
            </a:r>
            <a:r>
              <a:rPr lang="en-US" altLang="de-DE" sz="2400" dirty="0" smtClean="0">
                <a:solidFill>
                  <a:srgbClr val="FFFF00"/>
                </a:solidFill>
                <a:latin typeface="Arial" pitchFamily="34" charset="0"/>
                <a:cs typeface="Arial" pitchFamily="34" charset="0"/>
              </a:rPr>
              <a:t>corrosion </a:t>
            </a:r>
            <a:r>
              <a:rPr lang="en-US" altLang="de-DE" sz="2400" dirty="0" smtClean="0">
                <a:solidFill>
                  <a:srgbClr val="FFFF00"/>
                </a:solidFill>
                <a:latin typeface="Arial" pitchFamily="34" charset="0"/>
                <a:cs typeface="Arial" pitchFamily="34" charset="0"/>
              </a:rPr>
              <a:t>rate. </a:t>
            </a:r>
            <a:endParaRPr lang="en-US" altLang="de-DE" sz="2400" dirty="0" smtClean="0">
              <a:solidFill>
                <a:srgbClr val="FFFF00"/>
              </a:solidFill>
              <a:latin typeface="Arial" pitchFamily="34" charset="0"/>
              <a:cs typeface="Arial" pitchFamily="34" charset="0"/>
            </a:endParaRPr>
          </a:p>
          <a:p>
            <a:r>
              <a:rPr lang="en-US" altLang="de-DE" sz="2400" dirty="0" smtClean="0">
                <a:solidFill>
                  <a:srgbClr val="FFFF00"/>
                </a:solidFill>
                <a:latin typeface="Arial" pitchFamily="34" charset="0"/>
                <a:cs typeface="Arial" pitchFamily="34" charset="0"/>
              </a:rPr>
              <a:t> </a:t>
            </a:r>
            <a:endParaRPr lang="de-DE" altLang="de-DE" sz="16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26</a:t>
            </a:fld>
            <a:endParaRPr lang="en-US" dirty="0"/>
          </a:p>
        </p:txBody>
      </p:sp>
      <p:sp>
        <p:nvSpPr>
          <p:cNvPr id="3" name="Text Box 3"/>
          <p:cNvSpPr txBox="1">
            <a:spLocks noChangeArrowheads="1"/>
          </p:cNvSpPr>
          <p:nvPr/>
        </p:nvSpPr>
        <p:spPr bwMode="auto">
          <a:xfrm>
            <a:off x="0" y="7938"/>
            <a:ext cx="9144000" cy="492125"/>
          </a:xfrm>
          <a:prstGeom prst="rect">
            <a:avLst/>
          </a:prstGeom>
          <a:solidFill>
            <a:srgbClr val="FF9933"/>
          </a:solidFill>
          <a:ln w="9525">
            <a:noFill/>
            <a:miter lim="800000"/>
            <a:headEnd/>
            <a:tailEnd/>
          </a:ln>
        </p:spPr>
        <p:txBody>
          <a:bodyPr>
            <a:spAutoFit/>
          </a:bodyPr>
          <a:lstStyle/>
          <a:p>
            <a:pPr algn="ctr"/>
            <a:r>
              <a:rPr lang="en-US" altLang="de-DE" sz="2600" b="1" dirty="0" smtClean="0">
                <a:solidFill>
                  <a:srgbClr val="000000"/>
                </a:solidFill>
                <a:latin typeface="Arial Black" pitchFamily="34" charset="0"/>
                <a:cs typeface="Arial" pitchFamily="34" charset="0"/>
              </a:rPr>
              <a:t>Uniform or General attack</a:t>
            </a:r>
            <a:endParaRPr lang="en-US" altLang="de-DE" sz="2600" b="1" dirty="0">
              <a:solidFill>
                <a:srgbClr val="000000"/>
              </a:solidFill>
              <a:latin typeface="Arial Black" pitchFamily="34" charset="0"/>
              <a:cs typeface="Arial" pitchFamily="34" charset="0"/>
            </a:endParaRPr>
          </a:p>
        </p:txBody>
      </p:sp>
      <p:pic>
        <p:nvPicPr>
          <p:cNvPr id="69634" name="Picture 2"/>
          <p:cNvPicPr>
            <a:picLocks noChangeAspect="1" noChangeArrowheads="1"/>
          </p:cNvPicPr>
          <p:nvPr/>
        </p:nvPicPr>
        <p:blipFill>
          <a:blip r:embed="rId2" cstate="print"/>
          <a:srcRect/>
          <a:stretch>
            <a:fillRect/>
          </a:stretch>
        </p:blipFill>
        <p:spPr bwMode="auto">
          <a:xfrm>
            <a:off x="2362200" y="1066800"/>
            <a:ext cx="4283392" cy="1872000"/>
          </a:xfrm>
          <a:prstGeom prst="rect">
            <a:avLst/>
          </a:prstGeom>
          <a:noFill/>
          <a:ln w="9525">
            <a:noFill/>
            <a:miter lim="800000"/>
            <a:headEnd/>
            <a:tailEnd/>
          </a:ln>
        </p:spPr>
      </p:pic>
      <p:sp>
        <p:nvSpPr>
          <p:cNvPr id="5" name="Rectangle 37"/>
          <p:cNvSpPr>
            <a:spLocks noChangeArrowheads="1"/>
          </p:cNvSpPr>
          <p:nvPr/>
        </p:nvSpPr>
        <p:spPr bwMode="auto">
          <a:xfrm>
            <a:off x="1752600" y="3139440"/>
            <a:ext cx="5455340" cy="707886"/>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Schematic illustration of uniform attack</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6" name="Rectangle 37"/>
          <p:cNvSpPr>
            <a:spLocks noChangeArrowheads="1"/>
          </p:cNvSpPr>
          <p:nvPr/>
        </p:nvSpPr>
        <p:spPr bwMode="auto">
          <a:xfrm>
            <a:off x="457200" y="4267200"/>
            <a:ext cx="8162583" cy="2185214"/>
          </a:xfrm>
          <a:prstGeom prst="rect">
            <a:avLst/>
          </a:prstGeom>
          <a:noFill/>
          <a:ln w="9525">
            <a:noFill/>
            <a:miter lim="800000"/>
            <a:headEnd/>
            <a:tailEnd/>
          </a:ln>
        </p:spPr>
        <p:txBody>
          <a:bodyPr wrap="square">
            <a:spAutoFit/>
          </a:bodyPr>
          <a:lstStyle/>
          <a:p>
            <a:pPr>
              <a:buFont typeface="Wingdings" pitchFamily="2" charset="2"/>
              <a:buChar char="ü"/>
            </a:pPr>
            <a:r>
              <a:rPr lang="en-US" altLang="de-DE" sz="2400" b="1" dirty="0" smtClean="0">
                <a:solidFill>
                  <a:srgbClr val="FFFF00"/>
                </a:solidFill>
                <a:latin typeface="Arial" pitchFamily="34" charset="0"/>
                <a:cs typeface="Arial" pitchFamily="34" charset="0"/>
              </a:rPr>
              <a:t> Uniform corrosion accounts for the greatest tonnage </a:t>
            </a:r>
          </a:p>
          <a:p>
            <a:r>
              <a:rPr lang="en-US" altLang="de-DE" sz="2400" b="1" dirty="0" smtClean="0">
                <a:solidFill>
                  <a:srgbClr val="FFFF00"/>
                </a:solidFill>
                <a:latin typeface="Arial" pitchFamily="34" charset="0"/>
                <a:cs typeface="Arial" pitchFamily="34" charset="0"/>
              </a:rPr>
              <a:t>    of metal consumed</a:t>
            </a:r>
          </a:p>
          <a:p>
            <a:endParaRPr lang="en-US" altLang="de-DE" sz="2400" b="1" dirty="0" smtClean="0">
              <a:solidFill>
                <a:srgbClr val="FFFF00"/>
              </a:solidFill>
              <a:latin typeface="Arial" pitchFamily="34" charset="0"/>
              <a:cs typeface="Arial" pitchFamily="34" charset="0"/>
            </a:endParaRPr>
          </a:p>
          <a:p>
            <a:pPr>
              <a:buFont typeface="Wingdings" pitchFamily="2" charset="2"/>
              <a:buChar char="ü"/>
            </a:pPr>
            <a:r>
              <a:rPr lang="en-US" altLang="de-DE" sz="2400" b="1" dirty="0" smtClean="0">
                <a:solidFill>
                  <a:srgbClr val="FFFF00"/>
                </a:solidFill>
                <a:latin typeface="Arial" pitchFamily="34" charset="0"/>
                <a:cs typeface="Arial" pitchFamily="34" charset="0"/>
              </a:rPr>
              <a:t> Yet this form of corrosion is not difficult to predict </a:t>
            </a:r>
          </a:p>
          <a:p>
            <a:r>
              <a:rPr lang="en-US" altLang="de-DE" sz="2400" b="1" dirty="0" smtClean="0">
                <a:solidFill>
                  <a:srgbClr val="FFFF00"/>
                </a:solidFill>
                <a:latin typeface="Arial" pitchFamily="34" charset="0"/>
                <a:cs typeface="Arial" pitchFamily="34" charset="0"/>
              </a:rPr>
              <a:t>    and control!</a:t>
            </a:r>
            <a:endParaRPr lang="en-IN" altLang="de-DE" sz="2400" b="1"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27</a:t>
            </a:fld>
            <a:endParaRPr lang="en-US" dirty="0"/>
          </a:p>
        </p:txBody>
      </p:sp>
      <p:sp>
        <p:nvSpPr>
          <p:cNvPr id="3" name="Text Box 3"/>
          <p:cNvSpPr txBox="1">
            <a:spLocks noChangeArrowheads="1"/>
          </p:cNvSpPr>
          <p:nvPr/>
        </p:nvSpPr>
        <p:spPr bwMode="auto">
          <a:xfrm>
            <a:off x="0" y="7938"/>
            <a:ext cx="9144000" cy="492125"/>
          </a:xfrm>
          <a:prstGeom prst="rect">
            <a:avLst/>
          </a:prstGeom>
          <a:solidFill>
            <a:srgbClr val="FF9933"/>
          </a:solidFill>
          <a:ln w="9525">
            <a:noFill/>
            <a:miter lim="800000"/>
            <a:headEnd/>
            <a:tailEnd/>
          </a:ln>
        </p:spPr>
        <p:txBody>
          <a:bodyPr>
            <a:spAutoFit/>
          </a:bodyPr>
          <a:lstStyle/>
          <a:p>
            <a:pPr algn="ctr"/>
            <a:r>
              <a:rPr lang="en-US" altLang="de-DE" sz="2600" b="1" dirty="0" smtClean="0">
                <a:solidFill>
                  <a:srgbClr val="000000"/>
                </a:solidFill>
                <a:latin typeface="Arial Black" pitchFamily="34" charset="0"/>
                <a:cs typeface="Arial" pitchFamily="34" charset="0"/>
              </a:rPr>
              <a:t>Uniform or General attack</a:t>
            </a:r>
            <a:endParaRPr lang="en-US" altLang="de-DE" sz="2600" b="1" dirty="0">
              <a:solidFill>
                <a:srgbClr val="000000"/>
              </a:solidFill>
              <a:latin typeface="Arial Black" pitchFamily="34" charset="0"/>
              <a:cs typeface="Arial" pitchFamily="34" charset="0"/>
            </a:endParaRPr>
          </a:p>
        </p:txBody>
      </p:sp>
      <p:sp>
        <p:nvSpPr>
          <p:cNvPr id="4" name="Rectangle 37"/>
          <p:cNvSpPr>
            <a:spLocks noChangeArrowheads="1"/>
          </p:cNvSpPr>
          <p:nvPr/>
        </p:nvSpPr>
        <p:spPr bwMode="auto">
          <a:xfrm>
            <a:off x="381000" y="990600"/>
            <a:ext cx="8162583" cy="4770537"/>
          </a:xfrm>
          <a:prstGeom prst="rect">
            <a:avLst/>
          </a:prstGeom>
          <a:noFill/>
          <a:ln w="9525">
            <a:noFill/>
            <a:miter lim="800000"/>
            <a:headEnd/>
            <a:tailEnd/>
          </a:ln>
        </p:spPr>
        <p:txBody>
          <a:bodyPr wrap="square">
            <a:spAutoFit/>
          </a:bodyPr>
          <a:lstStyle/>
          <a:p>
            <a:pPr>
              <a:buFont typeface="Wingdings" pitchFamily="2" charset="2"/>
              <a:buChar char="ü"/>
            </a:pPr>
            <a:r>
              <a:rPr lang="en-US" altLang="de-DE" sz="2400" b="1" dirty="0" smtClean="0">
                <a:solidFill>
                  <a:srgbClr val="FFFF00"/>
                </a:solidFill>
                <a:latin typeface="Arial" pitchFamily="34" charset="0"/>
                <a:cs typeface="Arial" pitchFamily="34" charset="0"/>
              </a:rPr>
              <a:t> For uniform corrosion to happen, the corrosive </a:t>
            </a:r>
          </a:p>
          <a:p>
            <a:r>
              <a:rPr lang="en-US" altLang="de-DE" sz="2400" b="1" dirty="0" smtClean="0">
                <a:solidFill>
                  <a:srgbClr val="FFFF00"/>
                </a:solidFill>
                <a:latin typeface="Arial" pitchFamily="34" charset="0"/>
                <a:cs typeface="Arial" pitchFamily="34" charset="0"/>
              </a:rPr>
              <a:t>    environment must have the same access to all parts </a:t>
            </a:r>
          </a:p>
          <a:p>
            <a:r>
              <a:rPr lang="en-US" altLang="de-DE" sz="2400" b="1" dirty="0" smtClean="0">
                <a:solidFill>
                  <a:srgbClr val="FFFF00"/>
                </a:solidFill>
                <a:latin typeface="Arial" pitchFamily="34" charset="0"/>
                <a:cs typeface="Arial" pitchFamily="34" charset="0"/>
              </a:rPr>
              <a:t>    of the metal surface</a:t>
            </a:r>
          </a:p>
          <a:p>
            <a:endParaRPr lang="en-US" altLang="de-DE" sz="2400" b="1" dirty="0" smtClean="0">
              <a:solidFill>
                <a:srgbClr val="FFFF00"/>
              </a:solidFill>
              <a:latin typeface="Arial" pitchFamily="34" charset="0"/>
              <a:cs typeface="Arial" pitchFamily="34" charset="0"/>
            </a:endParaRPr>
          </a:p>
          <a:p>
            <a:endParaRPr lang="en-US" altLang="de-DE" sz="2400" b="1" dirty="0" smtClean="0">
              <a:solidFill>
                <a:srgbClr val="FFFF00"/>
              </a:solidFill>
              <a:latin typeface="Arial" pitchFamily="34" charset="0"/>
              <a:cs typeface="Arial" pitchFamily="34" charset="0"/>
            </a:endParaRPr>
          </a:p>
          <a:p>
            <a:pPr>
              <a:buFont typeface="Wingdings" pitchFamily="2" charset="2"/>
              <a:buChar char="ü"/>
            </a:pPr>
            <a:r>
              <a:rPr lang="en-US" altLang="de-DE" sz="2400" b="1" dirty="0" smtClean="0">
                <a:solidFill>
                  <a:srgbClr val="FFFF00"/>
                </a:solidFill>
                <a:latin typeface="Arial" pitchFamily="34" charset="0"/>
                <a:cs typeface="Arial" pitchFamily="34" charset="0"/>
              </a:rPr>
              <a:t> Metal must be metallurgically and compositionally </a:t>
            </a:r>
          </a:p>
          <a:p>
            <a:r>
              <a:rPr lang="en-US" altLang="de-DE" sz="2400" b="1" dirty="0" smtClean="0">
                <a:solidFill>
                  <a:srgbClr val="FFFF00"/>
                </a:solidFill>
                <a:latin typeface="Arial" pitchFamily="34" charset="0"/>
                <a:cs typeface="Arial" pitchFamily="34" charset="0"/>
              </a:rPr>
              <a:t>    uniform</a:t>
            </a:r>
          </a:p>
          <a:p>
            <a:endParaRPr lang="en-US" altLang="de-DE" sz="2400" b="1" dirty="0" smtClean="0">
              <a:solidFill>
                <a:srgbClr val="FFFF00"/>
              </a:solidFill>
              <a:latin typeface="Arial" pitchFamily="34" charset="0"/>
              <a:cs typeface="Arial" pitchFamily="34" charset="0"/>
            </a:endParaRPr>
          </a:p>
          <a:p>
            <a:endParaRPr lang="en-US" altLang="de-DE" sz="2400" b="1" dirty="0" smtClean="0">
              <a:solidFill>
                <a:srgbClr val="FFFF00"/>
              </a:solidFill>
              <a:latin typeface="Arial" pitchFamily="34" charset="0"/>
              <a:cs typeface="Arial" pitchFamily="34" charset="0"/>
            </a:endParaRPr>
          </a:p>
          <a:p>
            <a:pPr>
              <a:buFont typeface="Wingdings" pitchFamily="2" charset="2"/>
              <a:buChar char="ü"/>
            </a:pPr>
            <a:r>
              <a:rPr lang="en-US" altLang="de-DE" sz="2400" b="1" dirty="0" smtClean="0">
                <a:solidFill>
                  <a:srgbClr val="FFFF00"/>
                </a:solidFill>
                <a:latin typeface="Arial" pitchFamily="34" charset="0"/>
                <a:cs typeface="Arial" pitchFamily="34" charset="0"/>
              </a:rPr>
              <a:t> Uniform corrosion is preferred from technical </a:t>
            </a:r>
          </a:p>
          <a:p>
            <a:r>
              <a:rPr lang="en-US" altLang="de-DE" sz="2400" b="1" dirty="0" smtClean="0">
                <a:solidFill>
                  <a:srgbClr val="FFFF00"/>
                </a:solidFill>
                <a:latin typeface="Arial" pitchFamily="34" charset="0"/>
                <a:cs typeface="Arial" pitchFamily="34" charset="0"/>
              </a:rPr>
              <a:t>    viewpoint as it is predictable and thus acceptable </a:t>
            </a:r>
          </a:p>
          <a:p>
            <a:r>
              <a:rPr lang="en-US" altLang="de-DE" sz="2400" b="1" dirty="0" smtClean="0">
                <a:solidFill>
                  <a:srgbClr val="FFFF00"/>
                </a:solidFill>
                <a:latin typeface="Arial" pitchFamily="34" charset="0"/>
                <a:cs typeface="Arial" pitchFamily="34" charset="0"/>
              </a:rPr>
              <a:t>    for design </a:t>
            </a:r>
            <a:endParaRPr lang="en-IN" altLang="de-DE" sz="2400" b="1"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28</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Galvanic </a:t>
            </a:r>
            <a:r>
              <a:rPr lang="en-IN" altLang="de-DE" sz="2600" b="1" smtClean="0">
                <a:solidFill>
                  <a:srgbClr val="000000"/>
                </a:solidFill>
                <a:latin typeface="Arial Black" pitchFamily="34" charset="0"/>
                <a:cs typeface="Arial" pitchFamily="34" charset="0"/>
              </a:rPr>
              <a:t>or Two-metal </a:t>
            </a:r>
            <a:r>
              <a:rPr lang="en-IN" altLang="de-DE" sz="2600" b="1" dirty="0" smtClean="0">
                <a:solidFill>
                  <a:srgbClr val="000000"/>
                </a:solidFill>
                <a:latin typeface="Arial Black" pitchFamily="34" charset="0"/>
                <a:cs typeface="Arial" pitchFamily="34" charset="0"/>
              </a:rPr>
              <a:t>corrosion</a:t>
            </a:r>
            <a:endParaRPr lang="en-US" altLang="de-DE" sz="2600" b="1" dirty="0" smtClean="0">
              <a:solidFill>
                <a:srgbClr val="000000"/>
              </a:solidFill>
              <a:latin typeface="Arial Black" pitchFamily="34" charset="0"/>
              <a:cs typeface="Arial" pitchFamily="34" charset="0"/>
            </a:endParaRPr>
          </a:p>
        </p:txBody>
      </p:sp>
      <p:sp>
        <p:nvSpPr>
          <p:cNvPr id="4" name="Rectangle 4"/>
          <p:cNvSpPr>
            <a:spLocks noChangeArrowheads="1"/>
          </p:cNvSpPr>
          <p:nvPr/>
        </p:nvSpPr>
        <p:spPr bwMode="auto">
          <a:xfrm>
            <a:off x="304800" y="838200"/>
            <a:ext cx="8382000" cy="2308324"/>
          </a:xfrm>
          <a:prstGeom prst="rect">
            <a:avLst/>
          </a:prstGeom>
          <a:noFill/>
          <a:ln w="9525">
            <a:noFill/>
            <a:miter lim="800000"/>
            <a:headEnd/>
            <a:tailEnd/>
          </a:ln>
        </p:spPr>
        <p:txBody>
          <a:bodyPr wrap="square">
            <a:spAutoFit/>
          </a:bodyPr>
          <a:lstStyle/>
          <a:p>
            <a:pPr>
              <a:buFont typeface="Wingdings" pitchFamily="2" charset="2"/>
              <a:buChar char="Ø"/>
            </a:pPr>
            <a:r>
              <a:rPr lang="en-US" altLang="de-DE" sz="2000" dirty="0">
                <a:latin typeface="Arial" pitchFamily="34" charset="0"/>
                <a:cs typeface="Arial" pitchFamily="34" charset="0"/>
              </a:rPr>
              <a:t> </a:t>
            </a:r>
            <a:r>
              <a:rPr lang="en-US" altLang="de-DE" sz="2400" b="1" dirty="0" smtClean="0">
                <a:latin typeface="Arial" pitchFamily="34" charset="0"/>
                <a:cs typeface="Arial" pitchFamily="34" charset="0"/>
              </a:rPr>
              <a:t>The less resistant metal becomes anodic</a:t>
            </a:r>
          </a:p>
          <a:p>
            <a:endParaRPr lang="en-US" altLang="de-DE" sz="2400" b="1" dirty="0" smtClean="0">
              <a:latin typeface="Arial" pitchFamily="34" charset="0"/>
              <a:cs typeface="Arial" pitchFamily="34" charset="0"/>
            </a:endParaRPr>
          </a:p>
          <a:p>
            <a:pPr>
              <a:buFont typeface="Wingdings" pitchFamily="2" charset="2"/>
              <a:buChar char="Ø"/>
            </a:pPr>
            <a:r>
              <a:rPr lang="en-US" altLang="de-DE" sz="2400" b="1" dirty="0" smtClean="0">
                <a:latin typeface="Arial" pitchFamily="34" charset="0"/>
                <a:cs typeface="Arial" pitchFamily="34" charset="0"/>
              </a:rPr>
              <a:t> The more resistant metal becomes cathodic</a:t>
            </a:r>
          </a:p>
          <a:p>
            <a:pPr>
              <a:buFont typeface="Wingdings" pitchFamily="2" charset="2"/>
              <a:buChar char="Ø"/>
            </a:pPr>
            <a:endParaRPr lang="en-US" altLang="de-DE" sz="2400" b="1" dirty="0" smtClean="0">
              <a:latin typeface="Arial" pitchFamily="34" charset="0"/>
              <a:cs typeface="Arial" pitchFamily="34" charset="0"/>
            </a:endParaRPr>
          </a:p>
          <a:p>
            <a:pPr>
              <a:buFont typeface="Wingdings" pitchFamily="2" charset="2"/>
              <a:buChar char="Ø"/>
            </a:pPr>
            <a:r>
              <a:rPr lang="en-US" altLang="de-DE" sz="2400" b="1" dirty="0" smtClean="0">
                <a:latin typeface="Arial" pitchFamily="34" charset="0"/>
                <a:cs typeface="Arial" pitchFamily="34" charset="0"/>
              </a:rPr>
              <a:t> The driving force for current and corrosion is </a:t>
            </a:r>
          </a:p>
          <a:p>
            <a:r>
              <a:rPr lang="en-US" altLang="de-DE" sz="2400" b="1" dirty="0" smtClean="0">
                <a:latin typeface="Arial" pitchFamily="34" charset="0"/>
                <a:cs typeface="Arial" pitchFamily="34" charset="0"/>
              </a:rPr>
              <a:t>    the potential developed between the two  metal  </a:t>
            </a:r>
            <a:endParaRPr lang="en-US" altLang="de-DE" sz="2400" b="1" dirty="0">
              <a:latin typeface="Arial" pitchFamily="34" charset="0"/>
              <a:cs typeface="Arial" pitchFamily="34" charset="0"/>
            </a:endParaRPr>
          </a:p>
        </p:txBody>
      </p:sp>
      <p:pic>
        <p:nvPicPr>
          <p:cNvPr id="72706" name="Picture 2"/>
          <p:cNvPicPr>
            <a:picLocks noChangeAspect="1" noChangeArrowheads="1"/>
          </p:cNvPicPr>
          <p:nvPr/>
        </p:nvPicPr>
        <p:blipFill>
          <a:blip r:embed="rId2" cstate="print"/>
          <a:srcRect l="7036" t="7761" r="11342" b="10394"/>
          <a:stretch>
            <a:fillRect/>
          </a:stretch>
        </p:blipFill>
        <p:spPr bwMode="auto">
          <a:xfrm>
            <a:off x="1905000" y="3810000"/>
            <a:ext cx="44196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29</a:t>
            </a:fld>
            <a:endParaRPr lang="en-US" dirty="0"/>
          </a:p>
        </p:txBody>
      </p:sp>
      <p:pic>
        <p:nvPicPr>
          <p:cNvPr id="73731" name="Picture 3"/>
          <p:cNvPicPr>
            <a:picLocks noChangeAspect="1" noChangeArrowheads="1"/>
          </p:cNvPicPr>
          <p:nvPr/>
        </p:nvPicPr>
        <p:blipFill>
          <a:blip r:embed="rId2" cstate="print"/>
          <a:srcRect/>
          <a:stretch>
            <a:fillRect/>
          </a:stretch>
        </p:blipFill>
        <p:spPr bwMode="auto">
          <a:xfrm>
            <a:off x="2133600" y="1447800"/>
            <a:ext cx="4855463" cy="2412000"/>
          </a:xfrm>
          <a:prstGeom prst="rect">
            <a:avLst/>
          </a:prstGeom>
          <a:noFill/>
          <a:ln w="9525">
            <a:noFill/>
            <a:miter lim="800000"/>
            <a:headEnd/>
            <a:tailEnd/>
          </a:ln>
          <a:effectLst/>
        </p:spPr>
      </p:pic>
      <p:sp>
        <p:nvSpPr>
          <p:cNvPr id="5"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Beneficial Application of Galvanic Corrosion</a:t>
            </a:r>
            <a:endParaRPr lang="en-US" altLang="de-DE" sz="2600" b="1" dirty="0" smtClean="0">
              <a:solidFill>
                <a:srgbClr val="000000"/>
              </a:solidFill>
              <a:latin typeface="Arial Black" pitchFamily="34" charset="0"/>
              <a:cs typeface="Arial" pitchFamily="34" charset="0"/>
            </a:endParaRPr>
          </a:p>
        </p:txBody>
      </p:sp>
      <p:sp>
        <p:nvSpPr>
          <p:cNvPr id="6" name="Rectangle 11"/>
          <p:cNvSpPr>
            <a:spLocks noChangeArrowheads="1"/>
          </p:cNvSpPr>
          <p:nvPr/>
        </p:nvSpPr>
        <p:spPr bwMode="auto">
          <a:xfrm>
            <a:off x="3124200" y="4648200"/>
            <a:ext cx="28956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Galvanized steel </a:t>
            </a:r>
            <a:endParaRPr lang="en-US" sz="2200" b="1" baseline="30000" dirty="0">
              <a:solidFill>
                <a:srgbClr val="000000"/>
              </a:solidFill>
              <a:latin typeface="Arial" pitchFamily="34" charset="0"/>
              <a:cs typeface="Arial" pitchFamily="34" charset="0"/>
            </a:endParaRPr>
          </a:p>
        </p:txBody>
      </p:sp>
      <p:sp>
        <p:nvSpPr>
          <p:cNvPr id="7" name="Right Arrow 6"/>
          <p:cNvSpPr/>
          <p:nvPr/>
        </p:nvSpPr>
        <p:spPr bwMode="auto">
          <a:xfrm rot="16200000">
            <a:off x="4401600" y="3980400"/>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8" name="Rectangle 37"/>
          <p:cNvSpPr>
            <a:spLocks noChangeArrowheads="1"/>
          </p:cNvSpPr>
          <p:nvPr/>
        </p:nvSpPr>
        <p:spPr bwMode="auto">
          <a:xfrm>
            <a:off x="457200" y="5410200"/>
            <a:ext cx="8153400" cy="1077218"/>
          </a:xfrm>
          <a:prstGeom prst="rect">
            <a:avLst/>
          </a:prstGeom>
          <a:noFill/>
          <a:ln w="9525">
            <a:noFill/>
            <a:miter lim="800000"/>
            <a:headEnd/>
            <a:tailEnd/>
          </a:ln>
        </p:spPr>
        <p:txBody>
          <a:bodyPr wrap="square">
            <a:spAutoFit/>
          </a:bodyPr>
          <a:lstStyle/>
          <a:p>
            <a:r>
              <a:rPr lang="en-US" altLang="de-DE" sz="2400" dirty="0" smtClean="0">
                <a:solidFill>
                  <a:srgbClr val="FFFF00"/>
                </a:solidFill>
                <a:latin typeface="Arial" pitchFamily="34" charset="0"/>
                <a:cs typeface="Arial" pitchFamily="34" charset="0"/>
              </a:rPr>
              <a:t>Zn</a:t>
            </a:r>
            <a:r>
              <a:rPr lang="en-US" altLang="de-DE" sz="2400" dirty="0" smtClean="0">
                <a:solidFill>
                  <a:srgbClr val="FFFF00"/>
                </a:solidFill>
                <a:latin typeface="Arial" pitchFamily="34" charset="0"/>
                <a:cs typeface="Arial" pitchFamily="34" charset="0"/>
              </a:rPr>
              <a:t> is anodic to steel and preferentially corroded to protect steel </a:t>
            </a:r>
            <a:endParaRPr lang="en-IN" altLang="de-DE" sz="2400" baseline="-250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a:t>
            </a:fld>
            <a:endParaRPr lang="en-US" dirty="0"/>
          </a:p>
        </p:txBody>
      </p:sp>
      <p:sp>
        <p:nvSpPr>
          <p:cNvPr id="4" name="Rectangle 3"/>
          <p:cNvSpPr/>
          <p:nvPr/>
        </p:nvSpPr>
        <p:spPr>
          <a:xfrm>
            <a:off x="304800" y="951606"/>
            <a:ext cx="8229600" cy="3139321"/>
          </a:xfrm>
          <a:prstGeom prst="rect">
            <a:avLst/>
          </a:prstGeom>
        </p:spPr>
        <p:txBody>
          <a:bodyPr wrap="square">
            <a:spAutoFit/>
          </a:bodyPr>
          <a:lstStyle/>
          <a:p>
            <a:pPr>
              <a:buFont typeface="Wingdings" pitchFamily="2" charset="2"/>
              <a:buChar char="ü"/>
            </a:pPr>
            <a:r>
              <a:rPr lang="en-US" altLang="de-DE" sz="2200" b="1" dirty="0" smtClean="0">
                <a:latin typeface="Arial" pitchFamily="34" charset="0"/>
                <a:cs typeface="Arial" pitchFamily="34" charset="0"/>
              </a:rPr>
              <a:t> Corrosion is an irreversible interfacial reaction of a </a:t>
            </a:r>
          </a:p>
          <a:p>
            <a:r>
              <a:rPr lang="en-US" altLang="de-DE" sz="2200" b="1" dirty="0" smtClean="0">
                <a:latin typeface="Arial" pitchFamily="34" charset="0"/>
                <a:cs typeface="Arial" pitchFamily="34" charset="0"/>
              </a:rPr>
              <a:t>    material with its environment which results in </a:t>
            </a:r>
          </a:p>
          <a:p>
            <a:r>
              <a:rPr lang="en-US" altLang="de-DE" sz="2200" b="1" dirty="0" smtClean="0">
                <a:latin typeface="Arial" pitchFamily="34" charset="0"/>
                <a:cs typeface="Arial" pitchFamily="34" charset="0"/>
              </a:rPr>
              <a:t>    consumption of the material or in dissolution into the </a:t>
            </a:r>
          </a:p>
          <a:p>
            <a:r>
              <a:rPr lang="en-US" altLang="de-DE" sz="2200" b="1" dirty="0" smtClean="0">
                <a:latin typeface="Arial" pitchFamily="34" charset="0"/>
                <a:cs typeface="Arial" pitchFamily="34" charset="0"/>
              </a:rPr>
              <a:t>    material of a component of the environment</a:t>
            </a:r>
          </a:p>
          <a:p>
            <a:endParaRPr lang="en-US" altLang="de-DE" sz="2200" b="1" dirty="0" smtClean="0">
              <a:latin typeface="Arial" pitchFamily="34" charset="0"/>
              <a:cs typeface="Arial" pitchFamily="34" charset="0"/>
            </a:endParaRPr>
          </a:p>
          <a:p>
            <a:endParaRPr lang="en-US" altLang="de-DE" sz="2200" b="1" dirty="0" smtClean="0">
              <a:latin typeface="Arial" pitchFamily="34" charset="0"/>
              <a:cs typeface="Arial" pitchFamily="34" charset="0"/>
            </a:endParaRPr>
          </a:p>
          <a:p>
            <a:pPr>
              <a:buFont typeface="Wingdings" pitchFamily="2" charset="2"/>
              <a:buChar char="ü"/>
            </a:pPr>
            <a:r>
              <a:rPr lang="en-US" altLang="de-DE" sz="2200" b="1" dirty="0" smtClean="0">
                <a:latin typeface="Arial" pitchFamily="34" charset="0"/>
                <a:cs typeface="Arial" pitchFamily="34" charset="0"/>
              </a:rPr>
              <a:t> Corrosion is the destructive result of </a:t>
            </a:r>
            <a:r>
              <a:rPr lang="en-US" altLang="de-DE" sz="2200" b="1" dirty="0" smtClean="0">
                <a:solidFill>
                  <a:srgbClr val="FFC000"/>
                </a:solidFill>
                <a:latin typeface="Arial" pitchFamily="34" charset="0"/>
                <a:cs typeface="Arial" pitchFamily="34" charset="0"/>
              </a:rPr>
              <a:t>electrochemical </a:t>
            </a:r>
          </a:p>
          <a:p>
            <a:r>
              <a:rPr lang="en-US" altLang="de-DE" sz="2200" b="1" dirty="0" smtClean="0">
                <a:solidFill>
                  <a:srgbClr val="FFC000"/>
                </a:solidFill>
                <a:latin typeface="Arial" pitchFamily="34" charset="0"/>
                <a:cs typeface="Arial" pitchFamily="34" charset="0"/>
              </a:rPr>
              <a:t>    reaction</a:t>
            </a:r>
            <a:r>
              <a:rPr lang="en-US" altLang="de-DE" sz="2200" b="1" dirty="0" smtClean="0">
                <a:latin typeface="Arial" pitchFamily="34" charset="0"/>
                <a:cs typeface="Arial" pitchFamily="34" charset="0"/>
              </a:rPr>
              <a:t> between a metal or alloy and its environment</a:t>
            </a:r>
          </a:p>
          <a:p>
            <a:endParaRPr lang="en-US" altLang="de-DE" sz="2200" b="1" dirty="0" smtClean="0">
              <a:latin typeface="Arial" pitchFamily="34" charset="0"/>
              <a:cs typeface="Arial" pitchFamily="34" charset="0"/>
            </a:endParaRPr>
          </a:p>
        </p:txBody>
      </p:sp>
      <p:sp>
        <p:nvSpPr>
          <p:cNvPr id="5"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Corrosion</a:t>
            </a:r>
            <a:endParaRPr lang="en-US" altLang="de-DE" sz="2400" b="1" dirty="0">
              <a:solidFill>
                <a:srgbClr val="00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30</a:t>
            </a:fld>
            <a:endParaRPr lang="en-US" dirty="0"/>
          </a:p>
        </p:txBody>
      </p:sp>
      <p:pic>
        <p:nvPicPr>
          <p:cNvPr id="3" name="Picture 2"/>
          <p:cNvPicPr>
            <a:picLocks noChangeAspect="1" noChangeArrowheads="1"/>
          </p:cNvPicPr>
          <p:nvPr/>
        </p:nvPicPr>
        <p:blipFill>
          <a:blip r:embed="rId2" cstate="print"/>
          <a:srcRect l="6478" t="10042" r="9312" b="2929"/>
          <a:stretch>
            <a:fillRect/>
          </a:stretch>
        </p:blipFill>
        <p:spPr bwMode="auto">
          <a:xfrm>
            <a:off x="2057400" y="4267200"/>
            <a:ext cx="4104000" cy="2052000"/>
          </a:xfrm>
          <a:prstGeom prst="rect">
            <a:avLst/>
          </a:prstGeom>
          <a:noFill/>
          <a:ln w="9525">
            <a:noFill/>
            <a:miter lim="800000"/>
            <a:headEnd/>
            <a:tailEnd/>
          </a:ln>
          <a:effectLst/>
        </p:spPr>
      </p:pic>
      <p:sp>
        <p:nvSpPr>
          <p:cNvPr id="4"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Tin </a:t>
            </a:r>
            <a:r>
              <a:rPr lang="en-IN" altLang="de-DE" sz="2600" b="1" dirty="0" smtClean="0">
                <a:solidFill>
                  <a:srgbClr val="000000"/>
                </a:solidFill>
                <a:latin typeface="Arial Black" pitchFamily="34" charset="0"/>
                <a:cs typeface="Arial" pitchFamily="34" charset="0"/>
              </a:rPr>
              <a:t>plating is not preferred</a:t>
            </a:r>
            <a:endParaRPr lang="en-US" altLang="de-DE" sz="2600" b="1" dirty="0" smtClean="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304800" y="1066800"/>
            <a:ext cx="8610600" cy="3200876"/>
          </a:xfrm>
          <a:prstGeom prst="rect">
            <a:avLst/>
          </a:prstGeom>
          <a:noFill/>
          <a:ln w="9525">
            <a:noFill/>
            <a:miter lim="800000"/>
            <a:headEnd/>
            <a:tailEnd/>
          </a:ln>
        </p:spPr>
        <p:txBody>
          <a:bodyPr wrap="square">
            <a:spAutoFit/>
          </a:bodyPr>
          <a:lstStyle/>
          <a:p>
            <a:pPr>
              <a:spcAft>
                <a:spcPts val="600"/>
              </a:spcAft>
              <a:buFont typeface="Wingdings" pitchFamily="2" charset="2"/>
              <a:buChar char="ü"/>
            </a:pPr>
            <a:r>
              <a:rPr lang="en-US" altLang="de-DE" sz="2400" b="1" dirty="0" smtClean="0">
                <a:solidFill>
                  <a:srgbClr val="FFFF00"/>
                </a:solidFill>
                <a:latin typeface="Arial" pitchFamily="34" charset="0"/>
                <a:cs typeface="Arial" pitchFamily="34" charset="0"/>
              </a:rPr>
              <a:t> The tin, which is more corrosion resistant than Zn is </a:t>
            </a:r>
          </a:p>
          <a:p>
            <a:pPr>
              <a:spcAft>
                <a:spcPts val="600"/>
              </a:spcAft>
            </a:pPr>
            <a:r>
              <a:rPr lang="en-US" altLang="de-DE" sz="2400" b="1" dirty="0" smtClean="0">
                <a:solidFill>
                  <a:srgbClr val="FFFF00"/>
                </a:solidFill>
                <a:latin typeface="Arial" pitchFamily="34" charset="0"/>
                <a:cs typeface="Arial" pitchFamily="34" charset="0"/>
              </a:rPr>
              <a:t>     not desirable</a:t>
            </a:r>
          </a:p>
          <a:p>
            <a:r>
              <a:rPr lang="en-US" altLang="de-DE" sz="2400" b="1" dirty="0" smtClean="0">
                <a:solidFill>
                  <a:srgbClr val="FFFF00"/>
                </a:solidFill>
                <a:latin typeface="Arial" pitchFamily="34" charset="0"/>
                <a:cs typeface="Arial" pitchFamily="34" charset="0"/>
              </a:rPr>
              <a:t>             </a:t>
            </a:r>
            <a:r>
              <a:rPr lang="en-US" altLang="de-DE" sz="2200" b="1" dirty="0" smtClean="0">
                <a:latin typeface="Arial"/>
                <a:cs typeface="Arial"/>
              </a:rPr>
              <a:t>–</a:t>
            </a:r>
            <a:r>
              <a:rPr lang="en-US" altLang="de-DE" sz="2200" b="1" dirty="0" smtClean="0">
                <a:solidFill>
                  <a:srgbClr val="FFFF00"/>
                </a:solidFill>
                <a:latin typeface="Arial"/>
                <a:cs typeface="Arial"/>
              </a:rPr>
              <a:t> </a:t>
            </a:r>
            <a:r>
              <a:rPr lang="en-US" altLang="de-DE" sz="2200" b="1" dirty="0" smtClean="0">
                <a:solidFill>
                  <a:srgbClr val="FFFFFF"/>
                </a:solidFill>
                <a:latin typeface="Arial" pitchFamily="34" charset="0"/>
                <a:cs typeface="Arial" pitchFamily="34" charset="0"/>
              </a:rPr>
              <a:t>Sn is cathodic to steel</a:t>
            </a:r>
          </a:p>
          <a:p>
            <a:endParaRPr lang="en-US" altLang="de-DE" sz="2400" b="1" dirty="0" smtClean="0">
              <a:latin typeface="Arial" pitchFamily="34" charset="0"/>
              <a:cs typeface="Arial" pitchFamily="34" charset="0"/>
            </a:endParaRPr>
          </a:p>
          <a:p>
            <a:endParaRPr lang="en-US" altLang="de-DE" sz="2400" b="1" dirty="0" smtClean="0">
              <a:latin typeface="Arial" pitchFamily="34" charset="0"/>
              <a:cs typeface="Arial" pitchFamily="34" charset="0"/>
            </a:endParaRPr>
          </a:p>
          <a:p>
            <a:pPr>
              <a:buFont typeface="Wingdings" pitchFamily="2" charset="2"/>
              <a:buChar char="ü"/>
            </a:pPr>
            <a:r>
              <a:rPr lang="en-US" altLang="de-DE" sz="2400" b="1" dirty="0" smtClean="0">
                <a:solidFill>
                  <a:srgbClr val="FFFF00"/>
                </a:solidFill>
                <a:latin typeface="Arial" pitchFamily="34" charset="0"/>
                <a:cs typeface="Arial" pitchFamily="34" charset="0"/>
              </a:rPr>
              <a:t> At perforations in the Sn coating, the corrosion of the </a:t>
            </a:r>
          </a:p>
          <a:p>
            <a:r>
              <a:rPr lang="en-US" altLang="de-DE" sz="2400" b="1" dirty="0" smtClean="0">
                <a:solidFill>
                  <a:srgbClr val="FFFF00"/>
                </a:solidFill>
                <a:latin typeface="Arial" pitchFamily="34" charset="0"/>
                <a:cs typeface="Arial" pitchFamily="34" charset="0"/>
              </a:rPr>
              <a:t>    steel is accelerated due to galvanic action </a:t>
            </a:r>
          </a:p>
          <a:p>
            <a:endParaRPr lang="en-US" altLang="de-DE" sz="2400" b="1" dirty="0" smtClean="0">
              <a:latin typeface="Arial" pitchFamily="34" charset="0"/>
              <a:cs typeface="Arial" pitchFamily="34" charset="0"/>
            </a:endParaRPr>
          </a:p>
        </p:txBody>
      </p:sp>
      <p:sp>
        <p:nvSpPr>
          <p:cNvPr id="6" name="Rectangle 11"/>
          <p:cNvSpPr>
            <a:spLocks noChangeArrowheads="1"/>
          </p:cNvSpPr>
          <p:nvPr/>
        </p:nvSpPr>
        <p:spPr bwMode="auto">
          <a:xfrm>
            <a:off x="7010400" y="5029200"/>
            <a:ext cx="1764000" cy="540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200" b="1" dirty="0" smtClean="0">
                <a:solidFill>
                  <a:srgbClr val="000000"/>
                </a:solidFill>
                <a:latin typeface="Arial" pitchFamily="34" charset="0"/>
                <a:cs typeface="Arial" pitchFamily="34" charset="0"/>
              </a:rPr>
              <a:t>Tin plating </a:t>
            </a:r>
            <a:endParaRPr lang="en-US" sz="2200" b="1" baseline="30000" dirty="0">
              <a:solidFill>
                <a:srgbClr val="000000"/>
              </a:solidFill>
              <a:latin typeface="Arial" pitchFamily="34" charset="0"/>
              <a:cs typeface="Arial" pitchFamily="34" charset="0"/>
            </a:endParaRPr>
          </a:p>
        </p:txBody>
      </p:sp>
      <p:sp>
        <p:nvSpPr>
          <p:cNvPr id="7" name="Right Arrow 6"/>
          <p:cNvSpPr/>
          <p:nvPr/>
        </p:nvSpPr>
        <p:spPr bwMode="auto">
          <a:xfrm>
            <a:off x="6324600" y="5105400"/>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31</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Crevice Corrosion</a:t>
            </a:r>
            <a:endParaRPr lang="en-US" altLang="de-DE" sz="2600" b="1" dirty="0" smtClean="0">
              <a:solidFill>
                <a:srgbClr val="000000"/>
              </a:solidFill>
              <a:latin typeface="Arial Black" pitchFamily="34" charset="0"/>
              <a:cs typeface="Arial" pitchFamily="34" charset="0"/>
            </a:endParaRPr>
          </a:p>
        </p:txBody>
      </p:sp>
      <p:sp>
        <p:nvSpPr>
          <p:cNvPr id="4" name="Rectangle 37"/>
          <p:cNvSpPr>
            <a:spLocks noChangeArrowheads="1"/>
          </p:cNvSpPr>
          <p:nvPr/>
        </p:nvSpPr>
        <p:spPr bwMode="auto">
          <a:xfrm>
            <a:off x="150425" y="3080556"/>
            <a:ext cx="8839200" cy="3354765"/>
          </a:xfrm>
          <a:prstGeom prst="rect">
            <a:avLst/>
          </a:prstGeom>
          <a:noFill/>
          <a:ln w="9525">
            <a:noFill/>
            <a:miter lim="800000"/>
            <a:headEnd/>
            <a:tailEnd/>
          </a:ln>
        </p:spPr>
        <p:txBody>
          <a:bodyPr wrap="square">
            <a:spAutoFit/>
          </a:bodyPr>
          <a:lstStyle/>
          <a:p>
            <a:pPr>
              <a:spcAft>
                <a:spcPts val="0"/>
              </a:spcAft>
              <a:buFont typeface="Wingdings" pitchFamily="2" charset="2"/>
              <a:buChar char="ü"/>
            </a:pPr>
            <a:r>
              <a:rPr lang="en-US" altLang="de-DE" sz="2400" b="1" dirty="0" smtClean="0">
                <a:solidFill>
                  <a:srgbClr val="FFFF00"/>
                </a:solidFill>
                <a:latin typeface="Arial" pitchFamily="34" charset="0"/>
                <a:cs typeface="Arial" pitchFamily="34" charset="0"/>
              </a:rPr>
              <a:t> </a:t>
            </a:r>
            <a:r>
              <a:rPr lang="en-US" altLang="de-DE" sz="2200" b="1" dirty="0" smtClean="0">
                <a:solidFill>
                  <a:srgbClr val="FFFF00"/>
                </a:solidFill>
                <a:latin typeface="Arial" pitchFamily="34" charset="0"/>
                <a:cs typeface="Arial" pitchFamily="34" charset="0"/>
              </a:rPr>
              <a:t>Intensive localized corrosion frequently occurs within  the </a:t>
            </a:r>
          </a:p>
          <a:p>
            <a:pPr>
              <a:spcAft>
                <a:spcPts val="0"/>
              </a:spcAft>
            </a:pPr>
            <a:r>
              <a:rPr lang="en-US" altLang="de-DE" sz="2200" b="1" dirty="0" smtClean="0">
                <a:solidFill>
                  <a:srgbClr val="FFFF00"/>
                </a:solidFill>
                <a:latin typeface="Arial" pitchFamily="34" charset="0"/>
                <a:cs typeface="Arial" pitchFamily="34" charset="0"/>
              </a:rPr>
              <a:t>    crevices and other shielded areas on metal surface exposed </a:t>
            </a:r>
          </a:p>
          <a:p>
            <a:pPr>
              <a:spcAft>
                <a:spcPts val="0"/>
              </a:spcAft>
            </a:pPr>
            <a:r>
              <a:rPr lang="en-US" altLang="de-DE" sz="2200" b="1" dirty="0" smtClean="0">
                <a:solidFill>
                  <a:srgbClr val="FFFF00"/>
                </a:solidFill>
                <a:latin typeface="Arial" pitchFamily="34" charset="0"/>
                <a:cs typeface="Arial" pitchFamily="34" charset="0"/>
              </a:rPr>
              <a:t>    to corrosives</a:t>
            </a:r>
            <a:endParaRPr lang="en-US" altLang="de-DE" sz="2200" b="1" dirty="0" smtClean="0">
              <a:latin typeface="Arial" pitchFamily="34" charset="0"/>
              <a:cs typeface="Arial" pitchFamily="34" charset="0"/>
            </a:endParaRPr>
          </a:p>
          <a:p>
            <a:endParaRPr lang="en-US" altLang="de-DE" sz="2200" b="1" dirty="0" smtClean="0">
              <a:latin typeface="Arial" pitchFamily="34" charset="0"/>
              <a:cs typeface="Arial" pitchFamily="34" charset="0"/>
            </a:endParaRPr>
          </a:p>
          <a:p>
            <a:pPr>
              <a:buFont typeface="Wingdings" pitchFamily="2" charset="2"/>
              <a:buChar char="ü"/>
            </a:pPr>
            <a:r>
              <a:rPr lang="en-US" altLang="de-DE" sz="2200" b="1" dirty="0" smtClean="0">
                <a:solidFill>
                  <a:srgbClr val="FFFF00"/>
                </a:solidFill>
                <a:latin typeface="Arial" pitchFamily="34" charset="0"/>
                <a:cs typeface="Arial" pitchFamily="34" charset="0"/>
              </a:rPr>
              <a:t> This type of attack usually associated with small volumes of </a:t>
            </a:r>
          </a:p>
          <a:p>
            <a:r>
              <a:rPr lang="en-US" altLang="de-DE" sz="2200" b="1" dirty="0" smtClean="0">
                <a:solidFill>
                  <a:srgbClr val="FFFF00"/>
                </a:solidFill>
                <a:latin typeface="Arial" pitchFamily="34" charset="0"/>
                <a:cs typeface="Arial" pitchFamily="34" charset="0"/>
              </a:rPr>
              <a:t>    stagnant solution caused by holes, gasket surfaces, lap joints, </a:t>
            </a:r>
          </a:p>
          <a:p>
            <a:pPr>
              <a:spcAft>
                <a:spcPts val="600"/>
              </a:spcAft>
            </a:pPr>
            <a:r>
              <a:rPr lang="en-US" altLang="de-DE" sz="2200" b="1" dirty="0" smtClean="0">
                <a:solidFill>
                  <a:srgbClr val="FFFF00"/>
                </a:solidFill>
                <a:latin typeface="Arial" pitchFamily="34" charset="0"/>
                <a:cs typeface="Arial" pitchFamily="34" charset="0"/>
              </a:rPr>
              <a:t>    surface deposits, crevices under bolt and river heads</a:t>
            </a:r>
          </a:p>
          <a:p>
            <a:r>
              <a:rPr lang="en-US" altLang="de-DE" sz="2400" b="1" dirty="0" smtClean="0">
                <a:latin typeface="Arial"/>
                <a:cs typeface="Arial"/>
              </a:rPr>
              <a:t>	</a:t>
            </a:r>
            <a:r>
              <a:rPr lang="en-US" altLang="de-DE" sz="2200" b="1" dirty="0" smtClean="0">
                <a:latin typeface="Arial"/>
                <a:cs typeface="Arial"/>
              </a:rPr>
              <a:t>–</a:t>
            </a:r>
            <a:r>
              <a:rPr lang="en-US" altLang="de-DE" sz="2200" b="1" dirty="0" smtClean="0">
                <a:solidFill>
                  <a:srgbClr val="FFFF00"/>
                </a:solidFill>
                <a:latin typeface="Arial"/>
                <a:cs typeface="Arial"/>
              </a:rPr>
              <a:t> </a:t>
            </a:r>
            <a:r>
              <a:rPr lang="en-US" altLang="de-DE" sz="2200" b="1" dirty="0" smtClean="0">
                <a:solidFill>
                  <a:srgbClr val="FFFFFF"/>
                </a:solidFill>
                <a:latin typeface="Arial" pitchFamily="34" charset="0"/>
                <a:cs typeface="Arial" pitchFamily="34" charset="0"/>
              </a:rPr>
              <a:t>As a result, this form of corrosion is called  crevice </a:t>
            </a:r>
          </a:p>
          <a:p>
            <a:r>
              <a:rPr lang="en-US" altLang="de-DE" sz="2200" b="1" dirty="0" smtClean="0">
                <a:solidFill>
                  <a:srgbClr val="FFFFFF"/>
                </a:solidFill>
                <a:latin typeface="Arial" pitchFamily="34" charset="0"/>
                <a:cs typeface="Arial" pitchFamily="34" charset="0"/>
              </a:rPr>
              <a:t>              corrosion</a:t>
            </a:r>
            <a:endParaRPr lang="en-US" altLang="de-DE" sz="2400" b="1" dirty="0" smtClean="0">
              <a:latin typeface="Arial" pitchFamily="34" charset="0"/>
              <a:cs typeface="Arial" pitchFamily="34" charset="0"/>
            </a:endParaRPr>
          </a:p>
        </p:txBody>
      </p:sp>
      <p:pic>
        <p:nvPicPr>
          <p:cNvPr id="73730" name="Picture 2"/>
          <p:cNvPicPr>
            <a:picLocks noChangeAspect="1" noChangeArrowheads="1"/>
          </p:cNvPicPr>
          <p:nvPr/>
        </p:nvPicPr>
        <p:blipFill>
          <a:blip r:embed="rId2" cstate="print"/>
          <a:srcRect l="7320" r="6328" b="12327"/>
          <a:stretch>
            <a:fillRect/>
          </a:stretch>
        </p:blipFill>
        <p:spPr bwMode="auto">
          <a:xfrm>
            <a:off x="2117918" y="1007150"/>
            <a:ext cx="4037457" cy="183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32</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Crevice Corrosion……How to Combat</a:t>
            </a:r>
            <a:endParaRPr lang="en-US" altLang="de-DE" sz="2600" b="1" dirty="0" smtClean="0">
              <a:solidFill>
                <a:srgbClr val="000000"/>
              </a:solidFill>
              <a:latin typeface="Arial Black" pitchFamily="34" charset="0"/>
              <a:cs typeface="Arial" pitchFamily="34" charset="0"/>
            </a:endParaRPr>
          </a:p>
        </p:txBody>
      </p:sp>
      <p:sp>
        <p:nvSpPr>
          <p:cNvPr id="4" name="Rectangle 30"/>
          <p:cNvSpPr>
            <a:spLocks noChangeArrowheads="1"/>
          </p:cNvSpPr>
          <p:nvPr/>
        </p:nvSpPr>
        <p:spPr bwMode="auto">
          <a:xfrm>
            <a:off x="228600" y="914400"/>
            <a:ext cx="8686800" cy="5622052"/>
          </a:xfrm>
          <a:prstGeom prst="rect">
            <a:avLst/>
          </a:prstGeom>
          <a:noFill/>
          <a:ln w="9525">
            <a:noFill/>
            <a:miter lim="800000"/>
            <a:headEnd/>
            <a:tailEnd/>
          </a:ln>
        </p:spPr>
        <p:txBody>
          <a:bodyPr wrap="square">
            <a:spAutoFit/>
          </a:bodyPr>
          <a:lstStyle/>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Use welded butt joints instead of riveted or bolted joints in </a:t>
            </a:r>
          </a:p>
          <a:p>
            <a:r>
              <a:rPr lang="en-US" altLang="de-DE" sz="2200" b="1" dirty="0" smtClean="0">
                <a:solidFill>
                  <a:srgbClr val="FFFF00"/>
                </a:solidFill>
                <a:latin typeface="Arial" pitchFamily="34" charset="0"/>
                <a:cs typeface="Arial" pitchFamily="34" charset="0"/>
                <a:sym typeface="Symbol" pitchFamily="18" charset="2"/>
              </a:rPr>
              <a:t>    new equipment</a:t>
            </a: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pPr algn="ctr"/>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Close crevices in existing lap joints by continuous welding or </a:t>
            </a:r>
          </a:p>
          <a:p>
            <a:r>
              <a:rPr lang="en-US" altLang="de-DE" sz="2200" b="1" dirty="0" smtClean="0">
                <a:solidFill>
                  <a:srgbClr val="FFFF00"/>
                </a:solidFill>
                <a:latin typeface="Arial" pitchFamily="34" charset="0"/>
                <a:cs typeface="Arial" pitchFamily="34" charset="0"/>
                <a:sym typeface="Symbol" pitchFamily="18" charset="2"/>
              </a:rPr>
              <a:t>    soldering</a:t>
            </a:r>
          </a:p>
          <a:p>
            <a:endParaRPr lang="en-US" altLang="de-DE" sz="2200" b="1" baseline="30000" dirty="0" smtClean="0">
              <a:solidFill>
                <a:srgbClr val="FFFF00"/>
              </a:solidFill>
              <a:latin typeface="Arial" pitchFamily="34" charset="0"/>
              <a:cs typeface="Arial" pitchFamily="34" charset="0"/>
              <a:sym typeface="Symbol" pitchFamily="18" charset="2"/>
            </a:endParaRPr>
          </a:p>
          <a:p>
            <a:pPr>
              <a:buFont typeface="Wingdings" pitchFamily="2" charset="2"/>
              <a:buChar char="ü"/>
            </a:pPr>
            <a:endParaRPr lang="en-US" altLang="de-DE" sz="2200" b="1" baseline="30000" dirty="0" smtClean="0">
              <a:solidFill>
                <a:srgbClr val="FFFF00"/>
              </a:solidFill>
              <a:latin typeface="Arial" pitchFamily="34" charset="0"/>
              <a:cs typeface="Arial" pitchFamily="34" charset="0"/>
              <a:sym typeface="Symbol" pitchFamily="18" charset="2"/>
            </a:endParaRPr>
          </a:p>
          <a:p>
            <a:pPr>
              <a:buFont typeface="Wingdings" pitchFamily="2" charset="2"/>
              <a:buChar char="ü"/>
            </a:pPr>
            <a:r>
              <a:rPr lang="en-US" altLang="de-DE" sz="2200" b="1" baseline="30000" dirty="0" smtClean="0">
                <a:solidFill>
                  <a:srgbClr val="FFFF00"/>
                </a:solidFill>
                <a:latin typeface="Arial" pitchFamily="34" charset="0"/>
                <a:cs typeface="Arial" pitchFamily="34" charset="0"/>
                <a:sym typeface="Symbol" pitchFamily="18" charset="2"/>
              </a:rPr>
              <a:t> </a:t>
            </a:r>
            <a:r>
              <a:rPr lang="en-US" altLang="de-DE" sz="2200" b="1" dirty="0" smtClean="0">
                <a:solidFill>
                  <a:srgbClr val="FFFF00"/>
                </a:solidFill>
                <a:latin typeface="Arial" pitchFamily="34" charset="0"/>
                <a:cs typeface="Arial" pitchFamily="34" charset="0"/>
                <a:sym typeface="Symbol" pitchFamily="18" charset="2"/>
              </a:rPr>
              <a:t>Design vessels for complete drainage; avoid sharp corners </a:t>
            </a:r>
          </a:p>
          <a:p>
            <a:r>
              <a:rPr lang="en-US" altLang="de-DE" sz="2200" b="1" dirty="0" smtClean="0">
                <a:solidFill>
                  <a:srgbClr val="FFFF00"/>
                </a:solidFill>
                <a:latin typeface="Arial" pitchFamily="34" charset="0"/>
                <a:cs typeface="Arial" pitchFamily="34" charset="0"/>
                <a:sym typeface="Symbol" pitchFamily="18" charset="2"/>
              </a:rPr>
              <a:t>   and stagnant areas</a:t>
            </a:r>
            <a:endParaRPr lang="en-IN" altLang="de-DE" sz="2200" b="1" dirty="0">
              <a:solidFill>
                <a:srgbClr val="FFFF00"/>
              </a:solidFill>
              <a:latin typeface="Arial" pitchFamily="34" charset="0"/>
              <a:cs typeface="Arial" pitchFamily="34" charset="0"/>
              <a:sym typeface="Symbol" pitchFamily="18" charset="2"/>
            </a:endParaRPr>
          </a:p>
        </p:txBody>
      </p:sp>
      <p:pic>
        <p:nvPicPr>
          <p:cNvPr id="78850" name="Picture 2" descr="Basic Welding Joints"/>
          <p:cNvPicPr>
            <a:picLocks noChangeAspect="1" noChangeArrowheads="1"/>
          </p:cNvPicPr>
          <p:nvPr/>
        </p:nvPicPr>
        <p:blipFill>
          <a:blip r:embed="rId2" cstate="print"/>
          <a:srcRect l="16931" r="13228" b="52137"/>
          <a:stretch>
            <a:fillRect/>
          </a:stretch>
        </p:blipFill>
        <p:spPr bwMode="auto">
          <a:xfrm>
            <a:off x="1676400" y="1905000"/>
            <a:ext cx="2514600" cy="1066800"/>
          </a:xfrm>
          <a:prstGeom prst="rect">
            <a:avLst/>
          </a:prstGeom>
          <a:noFill/>
        </p:spPr>
      </p:pic>
      <p:pic>
        <p:nvPicPr>
          <p:cNvPr id="78852" name="Picture 4" descr="Riveted Lap Joint, Image"/>
          <p:cNvPicPr>
            <a:picLocks noChangeAspect="1" noChangeArrowheads="1"/>
          </p:cNvPicPr>
          <p:nvPr/>
        </p:nvPicPr>
        <p:blipFill>
          <a:blip r:embed="rId3" cstate="print"/>
          <a:srcRect b="14667"/>
          <a:stretch>
            <a:fillRect/>
          </a:stretch>
        </p:blipFill>
        <p:spPr bwMode="auto">
          <a:xfrm>
            <a:off x="5334000" y="1752600"/>
            <a:ext cx="1428750" cy="1219200"/>
          </a:xfrm>
          <a:prstGeom prst="rect">
            <a:avLst/>
          </a:prstGeom>
          <a:noFill/>
        </p:spPr>
      </p:pic>
      <p:sp>
        <p:nvSpPr>
          <p:cNvPr id="7" name="Rectangle 11"/>
          <p:cNvSpPr>
            <a:spLocks noChangeArrowheads="1"/>
          </p:cNvSpPr>
          <p:nvPr/>
        </p:nvSpPr>
        <p:spPr bwMode="auto">
          <a:xfrm>
            <a:off x="2133600" y="3606600"/>
            <a:ext cx="1512000" cy="432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000" b="1" dirty="0" smtClean="0">
                <a:solidFill>
                  <a:srgbClr val="000000"/>
                </a:solidFill>
                <a:latin typeface="Arial" pitchFamily="34" charset="0"/>
                <a:cs typeface="Arial" pitchFamily="34" charset="0"/>
              </a:rPr>
              <a:t>Butt Joint</a:t>
            </a:r>
            <a:endParaRPr lang="en-US" sz="2000" b="1" baseline="30000" dirty="0">
              <a:solidFill>
                <a:srgbClr val="000000"/>
              </a:solidFill>
              <a:latin typeface="Arial" pitchFamily="34" charset="0"/>
              <a:cs typeface="Arial" pitchFamily="34" charset="0"/>
            </a:endParaRPr>
          </a:p>
        </p:txBody>
      </p:sp>
      <p:sp>
        <p:nvSpPr>
          <p:cNvPr id="8" name="Right Arrow 7"/>
          <p:cNvSpPr/>
          <p:nvPr/>
        </p:nvSpPr>
        <p:spPr bwMode="auto">
          <a:xfrm rot="5400000">
            <a:off x="2649000" y="3114235"/>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9" name="Right Arrow 8"/>
          <p:cNvSpPr/>
          <p:nvPr/>
        </p:nvSpPr>
        <p:spPr bwMode="auto">
          <a:xfrm rot="5400000">
            <a:off x="5773200" y="3066000"/>
            <a:ext cx="432000" cy="396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0" name="Rectangle 11"/>
          <p:cNvSpPr>
            <a:spLocks noChangeArrowheads="1"/>
          </p:cNvSpPr>
          <p:nvPr/>
        </p:nvSpPr>
        <p:spPr bwMode="auto">
          <a:xfrm>
            <a:off x="5105400" y="3581400"/>
            <a:ext cx="1728000" cy="432000"/>
          </a:xfrm>
          <a:prstGeom prst="rect">
            <a:avLst/>
          </a:prstGeom>
          <a:solidFill>
            <a:schemeClr val="tx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IN" sz="2000" b="1" dirty="0" smtClean="0">
                <a:solidFill>
                  <a:srgbClr val="000000"/>
                </a:solidFill>
                <a:latin typeface="Arial" pitchFamily="34" charset="0"/>
                <a:cs typeface="Arial" pitchFamily="34" charset="0"/>
              </a:rPr>
              <a:t>Riveted Joint</a:t>
            </a:r>
            <a:endParaRPr lang="en-US" sz="2000" b="1" baseline="30000"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33</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Pitting Corrosion</a:t>
            </a:r>
            <a:endParaRPr lang="en-US" altLang="de-DE" sz="2600" b="1" dirty="0" smtClean="0">
              <a:solidFill>
                <a:srgbClr val="000000"/>
              </a:solidFill>
              <a:latin typeface="Arial Black" pitchFamily="34" charset="0"/>
              <a:cs typeface="Arial" pitchFamily="34" charset="0"/>
            </a:endParaRPr>
          </a:p>
        </p:txBody>
      </p:sp>
      <p:sp>
        <p:nvSpPr>
          <p:cNvPr id="4" name="Rectangle 30"/>
          <p:cNvSpPr>
            <a:spLocks noChangeArrowheads="1"/>
          </p:cNvSpPr>
          <p:nvPr/>
        </p:nvSpPr>
        <p:spPr bwMode="auto">
          <a:xfrm>
            <a:off x="228600" y="762000"/>
            <a:ext cx="8686800" cy="4493538"/>
          </a:xfrm>
          <a:prstGeom prst="rect">
            <a:avLst/>
          </a:prstGeom>
          <a:noFill/>
          <a:ln w="9525">
            <a:noFill/>
            <a:miter lim="800000"/>
            <a:headEnd/>
            <a:tailEnd/>
          </a:ln>
        </p:spPr>
        <p:txBody>
          <a:bodyPr wrap="square">
            <a:spAutoFit/>
          </a:bodyPr>
          <a:lstStyle/>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Pitting is one of the most destructive and insidious form of </a:t>
            </a:r>
          </a:p>
          <a:p>
            <a:r>
              <a:rPr lang="en-US" altLang="de-DE" sz="2200" b="1" dirty="0" smtClean="0">
                <a:solidFill>
                  <a:srgbClr val="FFFF00"/>
                </a:solidFill>
                <a:latin typeface="Arial" pitchFamily="34" charset="0"/>
                <a:cs typeface="Arial" pitchFamily="34" charset="0"/>
                <a:sym typeface="Symbol" pitchFamily="18" charset="2"/>
              </a:rPr>
              <a:t>    corrosion </a:t>
            </a: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It is often difficult to detect pits because of there small size </a:t>
            </a:r>
          </a:p>
          <a:p>
            <a:r>
              <a:rPr lang="en-US" altLang="de-DE" sz="2200" b="1" dirty="0" smtClean="0">
                <a:solidFill>
                  <a:srgbClr val="FFFF00"/>
                </a:solidFill>
                <a:latin typeface="Arial" pitchFamily="34" charset="0"/>
                <a:cs typeface="Arial" pitchFamily="34" charset="0"/>
                <a:sym typeface="Symbol" pitchFamily="18" charset="2"/>
              </a:rPr>
              <a:t>    and because pits are often covered with corrosion product</a:t>
            </a: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Pitting is particularly vicious because it is a localized and </a:t>
            </a:r>
          </a:p>
          <a:p>
            <a:r>
              <a:rPr lang="en-US" altLang="de-DE" sz="2200" b="1" dirty="0" smtClean="0">
                <a:solidFill>
                  <a:srgbClr val="FFFF00"/>
                </a:solidFill>
                <a:latin typeface="Arial" pitchFamily="34" charset="0"/>
                <a:cs typeface="Arial" pitchFamily="34" charset="0"/>
                <a:sym typeface="Symbol" pitchFamily="18" charset="2"/>
              </a:rPr>
              <a:t>    intense form of corrosion, and failure often occurs with </a:t>
            </a:r>
          </a:p>
          <a:p>
            <a:r>
              <a:rPr lang="en-US" altLang="de-DE" sz="2200" b="1" dirty="0" smtClean="0">
                <a:solidFill>
                  <a:srgbClr val="FFFF00"/>
                </a:solidFill>
                <a:latin typeface="Arial" pitchFamily="34" charset="0"/>
                <a:cs typeface="Arial" pitchFamily="34" charset="0"/>
                <a:sym typeface="Symbol" pitchFamily="18" charset="2"/>
              </a:rPr>
              <a:t>    extreme suddenness  </a:t>
            </a: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34</a:t>
            </a:fld>
            <a:endParaRPr lang="en-US" dirty="0"/>
          </a:p>
        </p:txBody>
      </p:sp>
      <p:pic>
        <p:nvPicPr>
          <p:cNvPr id="367618" name="Picture 2"/>
          <p:cNvPicPr>
            <a:picLocks noChangeAspect="1" noChangeArrowheads="1"/>
          </p:cNvPicPr>
          <p:nvPr/>
        </p:nvPicPr>
        <p:blipFill>
          <a:blip r:embed="rId2" cstate="print"/>
          <a:srcRect/>
          <a:stretch>
            <a:fillRect/>
          </a:stretch>
        </p:blipFill>
        <p:spPr bwMode="auto">
          <a:xfrm>
            <a:off x="1981200" y="580800"/>
            <a:ext cx="5012386" cy="2772000"/>
          </a:xfrm>
          <a:prstGeom prst="rect">
            <a:avLst/>
          </a:prstGeom>
          <a:noFill/>
          <a:ln w="9525">
            <a:noFill/>
            <a:miter lim="800000"/>
            <a:headEnd/>
            <a:tailEnd/>
          </a:ln>
        </p:spPr>
      </p:pic>
      <p:pic>
        <p:nvPicPr>
          <p:cNvPr id="367619" name="Picture 3"/>
          <p:cNvPicPr>
            <a:picLocks noChangeAspect="1" noChangeArrowheads="1"/>
          </p:cNvPicPr>
          <p:nvPr/>
        </p:nvPicPr>
        <p:blipFill>
          <a:blip r:embed="rId3" cstate="print"/>
          <a:srcRect/>
          <a:stretch>
            <a:fillRect/>
          </a:stretch>
        </p:blipFill>
        <p:spPr bwMode="auto">
          <a:xfrm>
            <a:off x="2362200" y="3429000"/>
            <a:ext cx="3371850" cy="3333750"/>
          </a:xfrm>
          <a:prstGeom prst="rect">
            <a:avLst/>
          </a:prstGeom>
          <a:noFill/>
          <a:ln w="9525">
            <a:noFill/>
            <a:miter lim="800000"/>
            <a:headEnd/>
            <a:tailEnd/>
          </a:ln>
        </p:spPr>
      </p:pic>
      <p:sp>
        <p:nvSpPr>
          <p:cNvPr id="5"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Pit morphology</a:t>
            </a:r>
            <a:endParaRPr lang="en-US" altLang="de-DE" sz="2600" b="1" dirty="0" smtClean="0">
              <a:solidFill>
                <a:srgbClr val="000000"/>
              </a:solidFill>
              <a:latin typeface="Arial Black" pitchFamily="34" charset="0"/>
              <a:cs typeface="Arial" pitchFamily="34" charset="0"/>
            </a:endParaRPr>
          </a:p>
        </p:txBody>
      </p:sp>
      <p:sp>
        <p:nvSpPr>
          <p:cNvPr id="6" name="Rectangle 30"/>
          <p:cNvSpPr>
            <a:spLocks noChangeArrowheads="1"/>
          </p:cNvSpPr>
          <p:nvPr/>
        </p:nvSpPr>
        <p:spPr bwMode="auto">
          <a:xfrm>
            <a:off x="4800600" y="4876800"/>
            <a:ext cx="5257800" cy="461665"/>
          </a:xfrm>
          <a:prstGeom prst="rect">
            <a:avLst/>
          </a:prstGeom>
          <a:noFill/>
          <a:ln w="9525">
            <a:noFill/>
            <a:miter lim="800000"/>
            <a:headEnd/>
            <a:tailEnd/>
          </a:ln>
        </p:spPr>
        <p:txBody>
          <a:bodyPr wrap="square">
            <a:spAutoFit/>
          </a:bodyPr>
          <a:lstStyle/>
          <a:p>
            <a:pPr algn="ctr"/>
            <a:r>
              <a:rPr lang="en-US" altLang="de-DE" sz="2400" b="1" dirty="0" smtClean="0">
                <a:latin typeface="Arial" pitchFamily="34" charset="0"/>
                <a:cs typeface="Arial" pitchFamily="34" charset="0"/>
                <a:sym typeface="Symbol" pitchFamily="18" charset="2"/>
              </a:rPr>
              <a:t>Deep &amp; closely spaced</a:t>
            </a:r>
            <a:endParaRPr lang="en-IN" altLang="de-DE" sz="2400" b="1" i="1" dirty="0">
              <a:latin typeface="Arial" pitchFamily="34" charset="0"/>
              <a:cs typeface="Arial" pitchFamily="34" charset="0"/>
              <a:sym typeface="Symbol" pitchFamily="18" charset="2"/>
            </a:endParaRPr>
          </a:p>
        </p:txBody>
      </p:sp>
      <p:sp>
        <p:nvSpPr>
          <p:cNvPr id="7" name="Rectangle 30"/>
          <p:cNvSpPr>
            <a:spLocks noChangeArrowheads="1"/>
          </p:cNvSpPr>
          <p:nvPr/>
        </p:nvSpPr>
        <p:spPr bwMode="auto">
          <a:xfrm>
            <a:off x="457200" y="1443335"/>
            <a:ext cx="1447800" cy="461665"/>
          </a:xfrm>
          <a:prstGeom prst="rect">
            <a:avLst/>
          </a:prstGeom>
          <a:noFill/>
          <a:ln w="9525">
            <a:noFill/>
            <a:miter lim="800000"/>
            <a:headEnd/>
            <a:tailEnd/>
          </a:ln>
        </p:spPr>
        <p:txBody>
          <a:bodyPr wrap="square">
            <a:spAutoFit/>
          </a:bodyPr>
          <a:lstStyle/>
          <a:p>
            <a:pPr algn="ctr"/>
            <a:r>
              <a:rPr lang="en-US" altLang="de-DE" sz="2400" b="1" dirty="0" smtClean="0">
                <a:latin typeface="Arial" pitchFamily="34" charset="0"/>
                <a:cs typeface="Arial" pitchFamily="34" charset="0"/>
                <a:sym typeface="Symbol" pitchFamily="18" charset="2"/>
              </a:rPr>
              <a:t>Shallow</a:t>
            </a:r>
            <a:endParaRPr lang="en-IN" altLang="de-DE" sz="2400" b="1" i="1" dirty="0">
              <a:latin typeface="Arial" pitchFamily="34" charset="0"/>
              <a:cs typeface="Arial" pitchFamily="34" charset="0"/>
              <a:sym typeface="Symbol" pitchFamily="18" charset="2"/>
            </a:endParaRPr>
          </a:p>
        </p:txBody>
      </p:sp>
      <p:sp>
        <p:nvSpPr>
          <p:cNvPr id="8" name="Rectangle 30"/>
          <p:cNvSpPr>
            <a:spLocks noChangeArrowheads="1"/>
          </p:cNvSpPr>
          <p:nvPr/>
        </p:nvSpPr>
        <p:spPr bwMode="auto">
          <a:xfrm>
            <a:off x="6934200" y="1524000"/>
            <a:ext cx="1447800" cy="461665"/>
          </a:xfrm>
          <a:prstGeom prst="rect">
            <a:avLst/>
          </a:prstGeom>
          <a:noFill/>
          <a:ln w="9525">
            <a:noFill/>
            <a:miter lim="800000"/>
            <a:headEnd/>
            <a:tailEnd/>
          </a:ln>
        </p:spPr>
        <p:txBody>
          <a:bodyPr wrap="square">
            <a:spAutoFit/>
          </a:bodyPr>
          <a:lstStyle/>
          <a:p>
            <a:pPr algn="ctr"/>
            <a:r>
              <a:rPr lang="en-US" altLang="de-DE" sz="2400" b="1" dirty="0" smtClean="0">
                <a:latin typeface="Arial" pitchFamily="34" charset="0"/>
                <a:cs typeface="Arial" pitchFamily="34" charset="0"/>
                <a:sym typeface="Symbol" pitchFamily="18" charset="2"/>
              </a:rPr>
              <a:t>Deep</a:t>
            </a:r>
            <a:endParaRPr lang="en-IN" altLang="de-DE" sz="2400" b="1" i="1" dirty="0">
              <a:latin typeface="Arial" pitchFamily="34" charset="0"/>
              <a:cs typeface="Arial" pitchFamily="34" charset="0"/>
              <a:sym typeface="Symbol" pitchFamily="18" charset="2"/>
            </a:endParaRPr>
          </a:p>
        </p:txBody>
      </p:sp>
      <p:sp>
        <p:nvSpPr>
          <p:cNvPr id="9" name="Right Arrow 8"/>
          <p:cNvSpPr/>
          <p:nvPr/>
        </p:nvSpPr>
        <p:spPr bwMode="auto">
          <a:xfrm>
            <a:off x="1828800" y="1447800"/>
            <a:ext cx="609600" cy="4572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0" name="Right Arrow 9"/>
          <p:cNvSpPr/>
          <p:nvPr/>
        </p:nvSpPr>
        <p:spPr bwMode="auto">
          <a:xfrm rot="10800000">
            <a:off x="6553200" y="1524000"/>
            <a:ext cx="609600" cy="4572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1" name="Right Arrow 10"/>
          <p:cNvSpPr/>
          <p:nvPr/>
        </p:nvSpPr>
        <p:spPr bwMode="auto">
          <a:xfrm rot="10800000">
            <a:off x="5029200" y="4876799"/>
            <a:ext cx="609600" cy="4572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35</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Prevention of pitting corrosion</a:t>
            </a:r>
            <a:endParaRPr lang="en-US" altLang="de-DE" sz="2600" b="1" dirty="0" smtClean="0">
              <a:solidFill>
                <a:srgbClr val="000000"/>
              </a:solidFill>
              <a:latin typeface="Arial Black" pitchFamily="34" charset="0"/>
              <a:cs typeface="Arial" pitchFamily="34" charset="0"/>
            </a:endParaRPr>
          </a:p>
        </p:txBody>
      </p:sp>
      <p:sp>
        <p:nvSpPr>
          <p:cNvPr id="4" name="Rectangle 30"/>
          <p:cNvSpPr>
            <a:spLocks noChangeArrowheads="1"/>
          </p:cNvSpPr>
          <p:nvPr/>
        </p:nvSpPr>
        <p:spPr bwMode="auto">
          <a:xfrm>
            <a:off x="228600" y="781645"/>
            <a:ext cx="8686800" cy="5509200"/>
          </a:xfrm>
          <a:prstGeom prst="rect">
            <a:avLst/>
          </a:prstGeom>
          <a:noFill/>
          <a:ln w="9525">
            <a:noFill/>
            <a:miter lim="800000"/>
            <a:headEnd/>
            <a:tailEnd/>
          </a:ln>
        </p:spPr>
        <p:txBody>
          <a:bodyPr wrap="square">
            <a:spAutoFit/>
          </a:bodyPr>
          <a:lstStyle/>
          <a:p>
            <a:pPr>
              <a:buFont typeface="Wingdings" pitchFamily="2" charset="2"/>
              <a:buChar char="ü"/>
            </a:pPr>
            <a:r>
              <a:rPr lang="en-US" altLang="de-DE" sz="2200" b="1" dirty="0" smtClean="0">
                <a:solidFill>
                  <a:srgbClr val="FFFF00"/>
                </a:solidFill>
                <a:latin typeface="Arial" pitchFamily="34" charset="0"/>
                <a:cs typeface="Arial" pitchFamily="34" charset="0"/>
                <a:sym typeface="Symbol" pitchFamily="18" charset="2"/>
              </a:rPr>
              <a:t> Addition of 2% Mo to 18:8 SS (type 304) to produce type 316 </a:t>
            </a:r>
          </a:p>
          <a:p>
            <a:r>
              <a:rPr lang="en-US" altLang="de-DE" sz="2200" b="1" dirty="0" smtClean="0">
                <a:solidFill>
                  <a:srgbClr val="FFFF00"/>
                </a:solidFill>
                <a:latin typeface="Arial" pitchFamily="34" charset="0"/>
                <a:cs typeface="Arial" pitchFamily="34" charset="0"/>
                <a:sym typeface="Symbol" pitchFamily="18" charset="2"/>
              </a:rPr>
              <a:t>    results in very large increase in pitting resistance </a:t>
            </a:r>
          </a:p>
          <a:p>
            <a:pPr>
              <a:buFont typeface="Wingdings" pitchFamily="2" charset="2"/>
              <a:buChar char="ü"/>
            </a:pPr>
            <a:endParaRPr lang="en-US" altLang="de-DE" sz="2200" b="1" dirty="0" smtClean="0">
              <a:solidFill>
                <a:srgbClr val="FFFF00"/>
              </a:solidFill>
              <a:latin typeface="Arial" pitchFamily="34" charset="0"/>
              <a:cs typeface="Arial" pitchFamily="34" charset="0"/>
              <a:sym typeface="Symbol" pitchFamily="18" charset="2"/>
            </a:endParaRPr>
          </a:p>
          <a:p>
            <a:pPr algn="ctr"/>
            <a:r>
              <a:rPr lang="en-US" altLang="de-DE" sz="2200" b="1" dirty="0" smtClean="0">
                <a:latin typeface="Arial" pitchFamily="34" charset="0"/>
                <a:cs typeface="Arial" pitchFamily="34" charset="0"/>
                <a:sym typeface="Symbol" pitchFamily="18" charset="2"/>
              </a:rPr>
              <a:t>      </a:t>
            </a:r>
          </a:p>
          <a:p>
            <a:pPr>
              <a:buFont typeface="Wingdings" pitchFamily="2" charset="2"/>
              <a:buChar char="ü"/>
            </a:pPr>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a:p>
            <a:endParaRPr lang="en-US" altLang="de-DE" sz="2200" b="1" dirty="0" smtClean="0">
              <a:solidFill>
                <a:srgbClr val="FFFF00"/>
              </a:solidFill>
              <a:latin typeface="Arial" pitchFamily="34" charset="0"/>
              <a:cs typeface="Arial" pitchFamily="34" charset="0"/>
              <a:sym typeface="Symbol" pitchFamily="18" charset="2"/>
            </a:endParaRPr>
          </a:p>
        </p:txBody>
      </p:sp>
      <p:pic>
        <p:nvPicPr>
          <p:cNvPr id="373762" name="Picture 2"/>
          <p:cNvPicPr>
            <a:picLocks noChangeAspect="1" noChangeArrowheads="1"/>
          </p:cNvPicPr>
          <p:nvPr/>
        </p:nvPicPr>
        <p:blipFill>
          <a:blip r:embed="rId2" cstate="print"/>
          <a:srcRect l="5984" r="15032"/>
          <a:stretch>
            <a:fillRect/>
          </a:stretch>
        </p:blipFill>
        <p:spPr bwMode="auto">
          <a:xfrm>
            <a:off x="1752600" y="2667000"/>
            <a:ext cx="5577840" cy="21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36</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Intergranular Corrosion</a:t>
            </a:r>
            <a:endParaRPr lang="en-US" altLang="de-DE" sz="2600" b="1" dirty="0" smtClean="0">
              <a:solidFill>
                <a:srgbClr val="000000"/>
              </a:solidFill>
              <a:latin typeface="Arial Black" pitchFamily="34" charset="0"/>
              <a:cs typeface="Arial" pitchFamily="34" charset="0"/>
            </a:endParaRPr>
          </a:p>
        </p:txBody>
      </p:sp>
      <p:pic>
        <p:nvPicPr>
          <p:cNvPr id="4" name="Picture 2"/>
          <p:cNvPicPr>
            <a:picLocks noChangeAspect="1" noChangeArrowheads="1"/>
          </p:cNvPicPr>
          <p:nvPr/>
        </p:nvPicPr>
        <p:blipFill>
          <a:blip r:embed="rId2" cstate="print"/>
          <a:srcRect l="12785" r="12329" b="7022"/>
          <a:stretch>
            <a:fillRect/>
          </a:stretch>
        </p:blipFill>
        <p:spPr bwMode="auto">
          <a:xfrm>
            <a:off x="1524000" y="762000"/>
            <a:ext cx="6248400" cy="3657600"/>
          </a:xfrm>
          <a:prstGeom prst="rect">
            <a:avLst/>
          </a:prstGeom>
          <a:noFill/>
          <a:ln w="9525">
            <a:noFill/>
            <a:miter lim="800000"/>
            <a:headEnd/>
            <a:tailEnd/>
          </a:ln>
          <a:effectLst/>
        </p:spPr>
      </p:pic>
      <p:sp>
        <p:nvSpPr>
          <p:cNvPr id="5" name="Rectangle 37"/>
          <p:cNvSpPr>
            <a:spLocks noChangeArrowheads="1"/>
          </p:cNvSpPr>
          <p:nvPr/>
        </p:nvSpPr>
        <p:spPr bwMode="auto">
          <a:xfrm>
            <a:off x="1447800" y="4572000"/>
            <a:ext cx="6606296" cy="707886"/>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Schematic illustration of intergranular corrosion</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6" name="Rectangle 5"/>
          <p:cNvSpPr>
            <a:spLocks noChangeArrowheads="1"/>
          </p:cNvSpPr>
          <p:nvPr/>
        </p:nvSpPr>
        <p:spPr bwMode="auto">
          <a:xfrm>
            <a:off x="228600" y="5257800"/>
            <a:ext cx="8532000" cy="972000"/>
          </a:xfrm>
          <a:prstGeom prst="rect">
            <a:avLst/>
          </a:prstGeom>
          <a:solidFill>
            <a:srgbClr val="7030A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spcAft>
                <a:spcPts val="0"/>
              </a:spcAft>
              <a:defRPr/>
            </a:pPr>
            <a:r>
              <a:rPr lang="en-US" altLang="de-DE" sz="2400" b="1" dirty="0" smtClean="0">
                <a:latin typeface="Arial" pitchFamily="34" charset="0"/>
                <a:cs typeface="Arial" pitchFamily="34" charset="0"/>
              </a:rPr>
              <a:t>Localized attack at and adjacent to </a:t>
            </a:r>
            <a:r>
              <a:rPr lang="en-US" altLang="de-DE" sz="2400" b="1" dirty="0" smtClean="0">
                <a:latin typeface="Arial" pitchFamily="34" charset="0"/>
                <a:cs typeface="Arial" pitchFamily="34" charset="0"/>
              </a:rPr>
              <a:t>grain boundaries</a:t>
            </a:r>
            <a:r>
              <a:rPr lang="en-US" altLang="de-DE" sz="2400" b="1" dirty="0" smtClean="0">
                <a:latin typeface="Arial" pitchFamily="34" charset="0"/>
                <a:cs typeface="Arial" pitchFamily="34" charset="0"/>
              </a:rPr>
              <a:t> </a:t>
            </a:r>
          </a:p>
          <a:p>
            <a:pPr algn="ctr">
              <a:spcAft>
                <a:spcPts val="0"/>
              </a:spcAft>
              <a:defRPr/>
            </a:pPr>
            <a:r>
              <a:rPr lang="en-US" altLang="de-DE" sz="2400" b="1" dirty="0" smtClean="0">
                <a:latin typeface="Arial" pitchFamily="34" charset="0"/>
                <a:cs typeface="Arial" pitchFamily="34" charset="0"/>
              </a:rPr>
              <a:t>With relatively </a:t>
            </a:r>
            <a:r>
              <a:rPr lang="en-US" altLang="de-DE" sz="2400" b="1" dirty="0" smtClean="0">
                <a:latin typeface="Arial" pitchFamily="34" charset="0"/>
                <a:cs typeface="Arial" pitchFamily="34" charset="0"/>
              </a:rPr>
              <a:t>littlie corrosion of the grains</a:t>
            </a:r>
            <a:endParaRPr lang="en-US" altLang="de-DE"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37</a:t>
            </a:fld>
            <a:endParaRPr lang="en-US" dirty="0"/>
          </a:p>
        </p:txBody>
      </p:sp>
      <p:pic>
        <p:nvPicPr>
          <p:cNvPr id="375810" name="Picture 2"/>
          <p:cNvPicPr>
            <a:picLocks noChangeAspect="1" noChangeArrowheads="1"/>
          </p:cNvPicPr>
          <p:nvPr/>
        </p:nvPicPr>
        <p:blipFill>
          <a:blip r:embed="rId2" cstate="print"/>
          <a:srcRect l="12090"/>
          <a:stretch>
            <a:fillRect/>
          </a:stretch>
        </p:blipFill>
        <p:spPr bwMode="auto">
          <a:xfrm>
            <a:off x="1774370" y="838200"/>
            <a:ext cx="4016830" cy="4716000"/>
          </a:xfrm>
          <a:prstGeom prst="rect">
            <a:avLst/>
          </a:prstGeom>
          <a:noFill/>
          <a:ln w="9525">
            <a:noFill/>
            <a:miter lim="800000"/>
            <a:headEnd/>
            <a:tailEnd/>
          </a:ln>
        </p:spPr>
      </p:pic>
      <p:sp>
        <p:nvSpPr>
          <p:cNvPr id="4" name="Text Box 3"/>
          <p:cNvSpPr txBox="1">
            <a:spLocks noChangeArrowheads="1"/>
          </p:cNvSpPr>
          <p:nvPr/>
        </p:nvSpPr>
        <p:spPr bwMode="auto">
          <a:xfrm>
            <a:off x="0" y="7938"/>
            <a:ext cx="9144000" cy="400110"/>
          </a:xfrm>
          <a:prstGeom prst="rect">
            <a:avLst/>
          </a:prstGeom>
          <a:solidFill>
            <a:srgbClr val="FF9933"/>
          </a:solidFill>
          <a:ln w="9525">
            <a:noFill/>
            <a:miter lim="800000"/>
            <a:headEnd/>
            <a:tailEnd/>
          </a:ln>
        </p:spPr>
        <p:txBody>
          <a:bodyPr>
            <a:spAutoFit/>
          </a:bodyPr>
          <a:lstStyle/>
          <a:p>
            <a:pPr algn="ctr">
              <a:defRPr/>
            </a:pPr>
            <a:r>
              <a:rPr lang="en-IN" altLang="de-DE" sz="2000" b="1" dirty="0" smtClean="0">
                <a:solidFill>
                  <a:srgbClr val="000000"/>
                </a:solidFill>
                <a:latin typeface="Arial Black" pitchFamily="34" charset="0"/>
                <a:cs typeface="Arial" pitchFamily="34" charset="0"/>
              </a:rPr>
              <a:t>Sensitization in 18:8 stainless steel</a:t>
            </a:r>
            <a:endParaRPr lang="en-US" altLang="de-DE" sz="2000" b="1" dirty="0" smtClean="0">
              <a:solidFill>
                <a:srgbClr val="000000"/>
              </a:solidFill>
              <a:latin typeface="Arial Black" pitchFamily="34" charset="0"/>
              <a:cs typeface="Arial" pitchFamily="34" charset="0"/>
            </a:endParaRPr>
          </a:p>
        </p:txBody>
      </p:sp>
      <p:sp>
        <p:nvSpPr>
          <p:cNvPr id="5" name="Rectangle 30"/>
          <p:cNvSpPr>
            <a:spLocks noChangeArrowheads="1"/>
          </p:cNvSpPr>
          <p:nvPr/>
        </p:nvSpPr>
        <p:spPr bwMode="auto">
          <a:xfrm>
            <a:off x="914400" y="5997714"/>
            <a:ext cx="7543800" cy="707886"/>
          </a:xfrm>
          <a:prstGeom prst="rect">
            <a:avLst/>
          </a:prstGeom>
          <a:noFill/>
          <a:ln w="9525">
            <a:noFill/>
            <a:miter lim="800000"/>
            <a:headEnd/>
            <a:tailEnd/>
          </a:ln>
        </p:spPr>
        <p:txBody>
          <a:bodyPr wrap="square">
            <a:spAutoFit/>
          </a:bodyPr>
          <a:lstStyle/>
          <a:p>
            <a:r>
              <a:rPr lang="en-US" altLang="de-DE" sz="2000" b="1" dirty="0" smtClean="0">
                <a:solidFill>
                  <a:srgbClr val="FFFF00"/>
                </a:solidFill>
                <a:latin typeface="Arial" pitchFamily="34" charset="0"/>
                <a:cs typeface="Arial" pitchFamily="34" charset="0"/>
                <a:sym typeface="Symbol" pitchFamily="18" charset="2"/>
              </a:rPr>
              <a:t>Schematic representation of </a:t>
            </a:r>
            <a:r>
              <a:rPr lang="en-US" altLang="de-DE" sz="2000" b="1" dirty="0" smtClean="0">
                <a:solidFill>
                  <a:srgbClr val="FFFF00"/>
                </a:solidFill>
                <a:latin typeface="Arial" pitchFamily="34" charset="0"/>
                <a:cs typeface="Arial" pitchFamily="34" charset="0"/>
                <a:sym typeface="Symbol" pitchFamily="18" charset="2"/>
              </a:rPr>
              <a:t>inter granular</a:t>
            </a:r>
            <a:r>
              <a:rPr lang="en-US" altLang="de-DE" sz="2000" b="1" dirty="0" smtClean="0">
                <a:solidFill>
                  <a:srgbClr val="FFFF00"/>
                </a:solidFill>
                <a:latin typeface="Arial" pitchFamily="34" charset="0"/>
                <a:cs typeface="Arial" pitchFamily="34" charset="0"/>
                <a:sym typeface="Symbol" pitchFamily="18" charset="2"/>
              </a:rPr>
              <a:t> </a:t>
            </a:r>
            <a:r>
              <a:rPr lang="en-US" altLang="de-DE" sz="2000" b="1" dirty="0" smtClean="0">
                <a:solidFill>
                  <a:srgbClr val="FFFF00"/>
                </a:solidFill>
                <a:latin typeface="Arial" pitchFamily="34" charset="0"/>
                <a:cs typeface="Arial" pitchFamily="34" charset="0"/>
                <a:sym typeface="Symbol" pitchFamily="18" charset="2"/>
              </a:rPr>
              <a:t>corrosion in </a:t>
            </a:r>
            <a:r>
              <a:rPr lang="en-US" altLang="de-DE" sz="2000" b="1" dirty="0" smtClean="0">
                <a:solidFill>
                  <a:srgbClr val="FFFF00"/>
                </a:solidFill>
                <a:latin typeface="Arial" pitchFamily="34" charset="0"/>
                <a:cs typeface="Arial" pitchFamily="34" charset="0"/>
                <a:sym typeface="Symbol" pitchFamily="18" charset="2"/>
              </a:rPr>
              <a:t>18:8 austenitic stainless </a:t>
            </a:r>
            <a:r>
              <a:rPr lang="en-US" altLang="de-DE" sz="2000" b="1" dirty="0" smtClean="0">
                <a:solidFill>
                  <a:srgbClr val="FFFF00"/>
                </a:solidFill>
                <a:latin typeface="Arial" pitchFamily="34" charset="0"/>
                <a:cs typeface="Arial" pitchFamily="34" charset="0"/>
                <a:sym typeface="Symbol" pitchFamily="18" charset="2"/>
              </a:rPr>
              <a:t>steel</a:t>
            </a:r>
            <a:endParaRPr lang="en-IN" altLang="de-DE" sz="2000" b="1" i="1" dirty="0">
              <a:solidFill>
                <a:srgbClr val="FFFF00"/>
              </a:solidFill>
              <a:latin typeface="Arial" pitchFamily="34" charset="0"/>
              <a:cs typeface="Arial" pitchFamily="34" charset="0"/>
              <a:sym typeface="Symbol" pitchFamily="18" charset="2"/>
            </a:endParaRPr>
          </a:p>
        </p:txBody>
      </p:sp>
      <p:sp>
        <p:nvSpPr>
          <p:cNvPr id="6" name="Rectangle 5"/>
          <p:cNvSpPr/>
          <p:nvPr/>
        </p:nvSpPr>
        <p:spPr>
          <a:xfrm>
            <a:off x="81888" y="1542871"/>
            <a:ext cx="1828800" cy="1077218"/>
          </a:xfrm>
          <a:prstGeom prst="rect">
            <a:avLst/>
          </a:prstGeom>
        </p:spPr>
        <p:txBody>
          <a:bodyPr wrap="square">
            <a:spAutoFit/>
          </a:bodyPr>
          <a:lstStyle/>
          <a:p>
            <a:r>
              <a:rPr lang="en-US" altLang="de-DE" sz="1600" b="1" dirty="0" smtClean="0">
                <a:solidFill>
                  <a:srgbClr val="FFFF00"/>
                </a:solidFill>
                <a:latin typeface="Arial" pitchFamily="34" charset="0"/>
                <a:cs typeface="Arial" pitchFamily="34" charset="0"/>
                <a:sym typeface="Symbol" pitchFamily="18" charset="2"/>
              </a:rPr>
              <a:t>18:8 austenitic stainless </a:t>
            </a:r>
            <a:r>
              <a:rPr lang="en-US" altLang="de-DE" sz="1600" b="1" dirty="0" smtClean="0">
                <a:solidFill>
                  <a:srgbClr val="FFFF00"/>
                </a:solidFill>
                <a:latin typeface="Arial" pitchFamily="34" charset="0"/>
                <a:cs typeface="Arial" pitchFamily="34" charset="0"/>
                <a:sym typeface="Symbol" pitchFamily="18" charset="2"/>
              </a:rPr>
              <a:t>steel consists of 18%Cr and 8%Ni</a:t>
            </a:r>
            <a:endParaRPr lang="en-IN" sz="1600" dirty="0"/>
          </a:p>
        </p:txBody>
      </p:sp>
      <p:sp>
        <p:nvSpPr>
          <p:cNvPr id="7" name="Rectangle 6"/>
          <p:cNvSpPr/>
          <p:nvPr/>
        </p:nvSpPr>
        <p:spPr>
          <a:xfrm>
            <a:off x="5861712" y="672152"/>
            <a:ext cx="3276600" cy="5262979"/>
          </a:xfrm>
          <a:prstGeom prst="rect">
            <a:avLst/>
          </a:prstGeom>
        </p:spPr>
        <p:txBody>
          <a:bodyPr wrap="square">
            <a:spAutoFit/>
          </a:bodyPr>
          <a:lstStyle/>
          <a:p>
            <a:r>
              <a:rPr lang="en-US" altLang="de-DE" sz="1600" b="1" dirty="0" smtClean="0">
                <a:latin typeface="Arial" pitchFamily="34" charset="0"/>
                <a:cs typeface="Arial" pitchFamily="34" charset="0"/>
                <a:sym typeface="Symbol" pitchFamily="18" charset="2"/>
              </a:rPr>
              <a:t>Selective precipitation of chromium carbide at grain boundaries is known as sensitization</a:t>
            </a:r>
          </a:p>
          <a:p>
            <a:endParaRPr lang="en-US" altLang="de-DE" sz="1600" b="1" dirty="0" smtClean="0">
              <a:latin typeface="Arial" pitchFamily="34" charset="0"/>
              <a:cs typeface="Arial" pitchFamily="34" charset="0"/>
              <a:sym typeface="Symbol" pitchFamily="18" charset="2"/>
            </a:endParaRPr>
          </a:p>
          <a:p>
            <a:r>
              <a:rPr lang="en-US" altLang="de-DE" sz="1600" b="1" dirty="0" smtClean="0">
                <a:latin typeface="Arial" pitchFamily="34" charset="0"/>
                <a:cs typeface="Arial" pitchFamily="34" charset="0"/>
                <a:sym typeface="Symbol" pitchFamily="18" charset="2"/>
              </a:rPr>
              <a:t>It happens due to exposing the </a:t>
            </a:r>
            <a:r>
              <a:rPr lang="en-IN" altLang="de-DE" sz="1600" b="1" dirty="0" smtClean="0">
                <a:latin typeface="Arial Black" pitchFamily="34" charset="0"/>
                <a:cs typeface="Arial" pitchFamily="34" charset="0"/>
              </a:rPr>
              <a:t>18:8 stainless steel</a:t>
            </a:r>
            <a:endParaRPr lang="en-US" altLang="de-DE" sz="1600" b="1" dirty="0" smtClean="0">
              <a:latin typeface="Arial Black" pitchFamily="34" charset="0"/>
              <a:cs typeface="Arial" pitchFamily="34" charset="0"/>
            </a:endParaRPr>
          </a:p>
          <a:p>
            <a:r>
              <a:rPr lang="en-US" altLang="de-DE" sz="1600" b="1" dirty="0" smtClean="0">
                <a:latin typeface="Arial" pitchFamily="34" charset="0"/>
                <a:cs typeface="Arial" pitchFamily="34" charset="0"/>
                <a:sym typeface="Symbol" pitchFamily="18" charset="2"/>
              </a:rPr>
              <a:t>at 500 - 800</a:t>
            </a:r>
            <a:r>
              <a:rPr lang="en-US" altLang="de-DE" sz="1600" b="1" dirty="0" smtClean="0">
                <a:latin typeface="Arial" pitchFamily="34" charset="0"/>
                <a:cs typeface="Arial" pitchFamily="34" charset="0"/>
                <a:sym typeface="Symbol"/>
              </a:rPr>
              <a:t>C for longer time or cooling from higher temperature through this temp zone very slowly (happened  during welding of thicker section) </a:t>
            </a:r>
            <a:r>
              <a:rPr lang="en-US" altLang="de-DE" sz="1600" b="1" dirty="0" smtClean="0">
                <a:latin typeface="Arial" pitchFamily="34" charset="0"/>
                <a:cs typeface="Arial" pitchFamily="34" charset="0"/>
                <a:sym typeface="Symbol" pitchFamily="18" charset="2"/>
              </a:rPr>
              <a:t> </a:t>
            </a:r>
          </a:p>
          <a:p>
            <a:endParaRPr lang="en-US" sz="1600" b="1" dirty="0" smtClean="0">
              <a:latin typeface="Arial" pitchFamily="34" charset="0"/>
              <a:cs typeface="Arial" pitchFamily="34" charset="0"/>
              <a:sym typeface="Symbol" pitchFamily="18" charset="2"/>
            </a:endParaRPr>
          </a:p>
          <a:p>
            <a:r>
              <a:rPr lang="en-US" sz="1600" b="1" dirty="0" smtClean="0">
                <a:latin typeface="Arial" pitchFamily="34" charset="0"/>
                <a:cs typeface="Arial" pitchFamily="34" charset="0"/>
                <a:sym typeface="Symbol" pitchFamily="18" charset="2"/>
              </a:rPr>
              <a:t>The Cr content near the grain boundaries decreases significantly due to sensitization and as a result the </a:t>
            </a:r>
          </a:p>
          <a:p>
            <a:r>
              <a:rPr lang="en-US" sz="1600" b="1" dirty="0" smtClean="0">
                <a:latin typeface="Arial" pitchFamily="34" charset="0"/>
                <a:cs typeface="Arial" pitchFamily="34" charset="0"/>
                <a:sym typeface="Symbol" pitchFamily="18" charset="2"/>
              </a:rPr>
              <a:t>near grain boundaries area become prone to inter granular  corrosion </a:t>
            </a:r>
            <a:endParaRPr lang="en-IN"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38</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defRPr/>
            </a:pPr>
            <a:r>
              <a:rPr lang="en-US" altLang="de-DE" sz="2400" b="1" dirty="0" smtClean="0">
                <a:solidFill>
                  <a:srgbClr val="000000"/>
                </a:solidFill>
                <a:latin typeface="Arial Black" pitchFamily="34" charset="0"/>
                <a:cs typeface="Arial" pitchFamily="34" charset="0"/>
              </a:rPr>
              <a:t>How to control sensitization in stainless steel </a:t>
            </a:r>
          </a:p>
        </p:txBody>
      </p:sp>
      <p:sp>
        <p:nvSpPr>
          <p:cNvPr id="4" name="Rectangle 3"/>
          <p:cNvSpPr/>
          <p:nvPr/>
        </p:nvSpPr>
        <p:spPr>
          <a:xfrm>
            <a:off x="152400" y="914400"/>
            <a:ext cx="8915400" cy="3200876"/>
          </a:xfrm>
          <a:prstGeom prst="rect">
            <a:avLst/>
          </a:prstGeom>
        </p:spPr>
        <p:txBody>
          <a:bodyPr wrap="square">
            <a:spAutoFit/>
          </a:bodyPr>
          <a:lstStyle/>
          <a:p>
            <a:pPr>
              <a:buFont typeface="Wingdings" pitchFamily="2" charset="2"/>
              <a:buChar char="ü"/>
            </a:pPr>
            <a:r>
              <a:rPr lang="en-US" altLang="de-DE" b="1" dirty="0" smtClean="0">
                <a:latin typeface="Arial" pitchFamily="34" charset="0"/>
                <a:cs typeface="Arial" pitchFamily="34" charset="0"/>
                <a:sym typeface="Symbol" pitchFamily="18" charset="2"/>
              </a:rPr>
              <a:t> </a:t>
            </a:r>
            <a:r>
              <a:rPr lang="en-US" altLang="de-DE" sz="2400" b="1" dirty="0" smtClean="0">
                <a:latin typeface="Arial" pitchFamily="34" charset="0"/>
                <a:cs typeface="Arial" pitchFamily="34" charset="0"/>
                <a:sym typeface="Symbol" pitchFamily="18" charset="2"/>
              </a:rPr>
              <a:t>Employing high temperature annealing followed by fast </a:t>
            </a:r>
          </a:p>
          <a:p>
            <a:r>
              <a:rPr lang="en-US" altLang="de-DE" sz="2400" b="1" dirty="0" smtClean="0">
                <a:latin typeface="Arial" pitchFamily="34" charset="0"/>
                <a:cs typeface="Arial" pitchFamily="34" charset="0"/>
                <a:sym typeface="Symbol" pitchFamily="18" charset="2"/>
              </a:rPr>
              <a:t>   </a:t>
            </a:r>
            <a:r>
              <a:rPr lang="en-US" altLang="de-DE" sz="2400" b="1" dirty="0" smtClean="0">
                <a:latin typeface="Arial" pitchFamily="34" charset="0"/>
                <a:cs typeface="Arial" pitchFamily="34" charset="0"/>
                <a:sym typeface="Symbol" pitchFamily="18" charset="2"/>
              </a:rPr>
              <a:t>quenching </a:t>
            </a:r>
            <a:endParaRPr lang="en-US" altLang="de-DE" sz="2400" b="1" dirty="0" smtClean="0">
              <a:latin typeface="Arial" pitchFamily="34" charset="0"/>
              <a:cs typeface="Arial" pitchFamily="34" charset="0"/>
              <a:sym typeface="Symbol" pitchFamily="18" charset="2"/>
            </a:endParaRPr>
          </a:p>
          <a:p>
            <a:pPr>
              <a:buFont typeface="Wingdings" pitchFamily="2" charset="2"/>
              <a:buChar char="ü"/>
            </a:pPr>
            <a:endParaRPr lang="en-US" altLang="de-DE" sz="2400" b="1" dirty="0" smtClean="0">
              <a:latin typeface="Arial" pitchFamily="34" charset="0"/>
              <a:cs typeface="Arial" pitchFamily="34" charset="0"/>
              <a:sym typeface="Symbol" pitchFamily="18" charset="2"/>
            </a:endParaRPr>
          </a:p>
          <a:p>
            <a:pPr>
              <a:buFont typeface="Wingdings" pitchFamily="2" charset="2"/>
              <a:buChar char="ü"/>
            </a:pPr>
            <a:r>
              <a:rPr lang="en-US" altLang="de-DE" sz="2400" b="1" dirty="0" smtClean="0">
                <a:latin typeface="Arial" pitchFamily="34" charset="0"/>
                <a:cs typeface="Arial" pitchFamily="34" charset="0"/>
                <a:sym typeface="Symbol" pitchFamily="18" charset="2"/>
              </a:rPr>
              <a:t> Adding elements that are strong carbide former (like Ti </a:t>
            </a:r>
          </a:p>
          <a:p>
            <a:pPr>
              <a:spcAft>
                <a:spcPts val="1200"/>
              </a:spcAft>
            </a:pPr>
            <a:r>
              <a:rPr lang="en-US" altLang="de-DE" sz="2400" b="1" dirty="0" smtClean="0">
                <a:latin typeface="Arial" pitchFamily="34" charset="0"/>
                <a:cs typeface="Arial" pitchFamily="34" charset="0"/>
                <a:sym typeface="Symbol" pitchFamily="18" charset="2"/>
              </a:rPr>
              <a:t>    or Nb). </a:t>
            </a:r>
            <a:endParaRPr lang="en-US" altLang="de-DE" sz="2400" b="1" dirty="0" smtClean="0">
              <a:solidFill>
                <a:srgbClr val="FFC000"/>
              </a:solidFill>
              <a:latin typeface="Arial" pitchFamily="34" charset="0"/>
              <a:cs typeface="Arial" pitchFamily="34" charset="0"/>
              <a:sym typeface="Symbol" pitchFamily="18" charset="2"/>
            </a:endParaRPr>
          </a:p>
          <a:p>
            <a:pPr>
              <a:buFont typeface="Wingdings" pitchFamily="2" charset="2"/>
              <a:buChar char="ü"/>
            </a:pPr>
            <a:r>
              <a:rPr lang="en-US" altLang="de-DE" sz="2400" b="1" dirty="0" smtClean="0">
                <a:latin typeface="Arial" pitchFamily="34" charset="0"/>
                <a:cs typeface="Arial" pitchFamily="34" charset="0"/>
                <a:sym typeface="Symbol" pitchFamily="18" charset="2"/>
              </a:rPr>
              <a:t> Lowering the C content below 0.03 wt%</a:t>
            </a:r>
          </a:p>
          <a:p>
            <a:pPr>
              <a:buFont typeface="Wingdings" pitchFamily="2" charset="2"/>
              <a:buChar char="ü"/>
            </a:pPr>
            <a:endParaRPr lang="en-US" altLang="de-DE" sz="2400" b="1" dirty="0" smtClean="0">
              <a:latin typeface="Arial" pitchFamily="34" charset="0"/>
              <a:cs typeface="Arial" pitchFamily="34" charset="0"/>
              <a:sym typeface="Symbol" pitchFamily="18" charset="2"/>
            </a:endParaRPr>
          </a:p>
          <a:p>
            <a:r>
              <a:rPr lang="en-US" altLang="de-DE" sz="2400" b="1" dirty="0" smtClean="0">
                <a:latin typeface="Arial" pitchFamily="34" charset="0"/>
                <a:cs typeface="Arial" pitchFamily="34" charset="0"/>
                <a:sym typeface="Symbol" pitchFamily="18" charset="2"/>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39</a:t>
            </a:fld>
            <a:endParaRPr lang="en-US" dirty="0"/>
          </a:p>
        </p:txBody>
      </p:sp>
      <p:pic>
        <p:nvPicPr>
          <p:cNvPr id="187394" name="Picture 2"/>
          <p:cNvPicPr>
            <a:picLocks noChangeAspect="1" noChangeArrowheads="1"/>
          </p:cNvPicPr>
          <p:nvPr/>
        </p:nvPicPr>
        <p:blipFill>
          <a:blip r:embed="rId2" cstate="print"/>
          <a:srcRect/>
          <a:stretch>
            <a:fillRect/>
          </a:stretch>
        </p:blipFill>
        <p:spPr bwMode="auto">
          <a:xfrm>
            <a:off x="1371600" y="2057400"/>
            <a:ext cx="6001093" cy="2808000"/>
          </a:xfrm>
          <a:prstGeom prst="rect">
            <a:avLst/>
          </a:prstGeom>
          <a:noFill/>
          <a:ln w="9525">
            <a:noFill/>
            <a:miter lim="800000"/>
            <a:headEnd/>
            <a:tailEnd/>
          </a:ln>
        </p:spPr>
      </p:pic>
      <p:sp>
        <p:nvSpPr>
          <p:cNvPr id="4"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Erosion Corrosion</a:t>
            </a:r>
            <a:endParaRPr lang="en-US" altLang="de-DE" sz="2600" b="1" dirty="0" smtClean="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1219200" y="5029200"/>
            <a:ext cx="5886548" cy="707886"/>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Schematic illustration of erosion corrosion</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Costs of Corrosion</a:t>
            </a:r>
            <a:endParaRPr lang="en-US" altLang="de-DE" sz="2400" b="1" dirty="0">
              <a:solidFill>
                <a:srgbClr val="000000"/>
              </a:solidFill>
              <a:latin typeface="Arial Black" pitchFamily="34" charset="0"/>
              <a:cs typeface="Arial" pitchFamily="34" charset="0"/>
            </a:endParaRPr>
          </a:p>
        </p:txBody>
      </p:sp>
      <p:cxnSp>
        <p:nvCxnSpPr>
          <p:cNvPr id="5" name="Straight Connector 4"/>
          <p:cNvCxnSpPr/>
          <p:nvPr/>
        </p:nvCxnSpPr>
        <p:spPr bwMode="auto">
          <a:xfrm rot="5400000">
            <a:off x="-989806" y="3275806"/>
            <a:ext cx="4114800" cy="1588"/>
          </a:xfrm>
          <a:prstGeom prst="line">
            <a:avLst/>
          </a:prstGeom>
          <a:solidFill>
            <a:schemeClr val="accent1"/>
          </a:solidFill>
          <a:ln w="123825" cap="flat" cmpd="sng" algn="ctr">
            <a:solidFill>
              <a:schemeClr val="tx1"/>
            </a:solidFill>
            <a:prstDash val="solid"/>
            <a:round/>
            <a:headEnd type="none" w="med" len="med"/>
            <a:tailEnd type="none" w="med" len="med"/>
          </a:ln>
          <a:effectLst/>
        </p:spPr>
      </p:cxnSp>
      <p:sp>
        <p:nvSpPr>
          <p:cNvPr id="8" name="Right Arrow 7"/>
          <p:cNvSpPr/>
          <p:nvPr/>
        </p:nvSpPr>
        <p:spPr bwMode="auto">
          <a:xfrm>
            <a:off x="1119965" y="1143000"/>
            <a:ext cx="1332000" cy="252000"/>
          </a:xfrm>
          <a:prstGeom prst="rightArrow">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9" name="Rectangle 25"/>
          <p:cNvSpPr>
            <a:spLocks noChangeArrowheads="1"/>
          </p:cNvSpPr>
          <p:nvPr/>
        </p:nvSpPr>
        <p:spPr bwMode="auto">
          <a:xfrm>
            <a:off x="2546499" y="1088066"/>
            <a:ext cx="2667000" cy="461665"/>
          </a:xfrm>
          <a:prstGeom prst="rect">
            <a:avLst/>
          </a:prstGeom>
          <a:solidFill>
            <a:srgbClr val="C00000">
              <a:alpha val="72156"/>
            </a:srgbClr>
          </a:solidFill>
          <a:ln w="9525">
            <a:noFill/>
            <a:miter lim="800000"/>
            <a:headEnd/>
            <a:tailEnd/>
          </a:ln>
        </p:spPr>
        <p:txBody>
          <a:bodyPr>
            <a:spAutoFit/>
          </a:bodyPr>
          <a:lstStyle/>
          <a:p>
            <a:pPr algn="ctr"/>
            <a:r>
              <a:rPr lang="en-US" altLang="de-DE" sz="2400" b="1" dirty="0" smtClean="0">
                <a:latin typeface="Arial" pitchFamily="34" charset="0"/>
                <a:cs typeface="Arial" pitchFamily="34" charset="0"/>
              </a:rPr>
              <a:t>Economic</a:t>
            </a:r>
            <a:endParaRPr lang="en-IN" altLang="de-DE" sz="2400" b="1" dirty="0">
              <a:latin typeface="Arial" pitchFamily="34" charset="0"/>
              <a:cs typeface="Arial" pitchFamily="34" charset="0"/>
            </a:endParaRPr>
          </a:p>
        </p:txBody>
      </p:sp>
      <p:sp>
        <p:nvSpPr>
          <p:cNvPr id="10" name="Rectangle 25"/>
          <p:cNvSpPr>
            <a:spLocks noChangeArrowheads="1"/>
          </p:cNvSpPr>
          <p:nvPr/>
        </p:nvSpPr>
        <p:spPr bwMode="auto">
          <a:xfrm>
            <a:off x="2546499" y="5029200"/>
            <a:ext cx="3124200" cy="461665"/>
          </a:xfrm>
          <a:prstGeom prst="rect">
            <a:avLst/>
          </a:prstGeom>
          <a:solidFill>
            <a:srgbClr val="C00000">
              <a:alpha val="72156"/>
            </a:srgbClr>
          </a:solidFill>
          <a:ln w="9525">
            <a:noFill/>
            <a:miter lim="800000"/>
            <a:headEnd/>
            <a:tailEnd/>
          </a:ln>
        </p:spPr>
        <p:txBody>
          <a:bodyPr wrap="square">
            <a:spAutoFit/>
          </a:bodyPr>
          <a:lstStyle/>
          <a:p>
            <a:pPr algn="ctr"/>
            <a:r>
              <a:rPr lang="en-US" altLang="de-DE" sz="2400" b="1" dirty="0" smtClean="0">
                <a:latin typeface="Arial" pitchFamily="34" charset="0"/>
                <a:cs typeface="Arial" pitchFamily="34" charset="0"/>
              </a:rPr>
              <a:t>Human life &amp; safety</a:t>
            </a:r>
            <a:endParaRPr lang="en-IN" altLang="de-DE" sz="2400" b="1" dirty="0">
              <a:latin typeface="Arial" pitchFamily="34" charset="0"/>
              <a:cs typeface="Arial" pitchFamily="34" charset="0"/>
            </a:endParaRPr>
          </a:p>
        </p:txBody>
      </p:sp>
      <p:sp>
        <p:nvSpPr>
          <p:cNvPr id="11" name="Right Arrow 10"/>
          <p:cNvSpPr/>
          <p:nvPr/>
        </p:nvSpPr>
        <p:spPr bwMode="auto">
          <a:xfrm>
            <a:off x="1132367" y="5181600"/>
            <a:ext cx="1332000" cy="252000"/>
          </a:xfrm>
          <a:prstGeom prst="rightArrow">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2" name="Down Arrow 11"/>
          <p:cNvSpPr/>
          <p:nvPr/>
        </p:nvSpPr>
        <p:spPr bwMode="auto">
          <a:xfrm>
            <a:off x="2438400" y="1600200"/>
            <a:ext cx="533400" cy="6096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3" name="Rectangle 25"/>
          <p:cNvSpPr>
            <a:spLocks noChangeArrowheads="1"/>
          </p:cNvSpPr>
          <p:nvPr/>
        </p:nvSpPr>
        <p:spPr bwMode="auto">
          <a:xfrm>
            <a:off x="2076897" y="2243468"/>
            <a:ext cx="1260000" cy="461665"/>
          </a:xfrm>
          <a:prstGeom prst="rect">
            <a:avLst/>
          </a:prstGeom>
          <a:solidFill>
            <a:srgbClr val="FFFF00">
              <a:alpha val="72000"/>
            </a:srgbClr>
          </a:solidFill>
          <a:ln w="9525">
            <a:noFill/>
            <a:miter lim="800000"/>
            <a:headEnd/>
            <a:tailEnd/>
          </a:ln>
        </p:spPr>
        <p:txBody>
          <a:bodyPr>
            <a:spAutoFit/>
          </a:bodyPr>
          <a:lstStyle/>
          <a:p>
            <a:pPr algn="ctr"/>
            <a:r>
              <a:rPr lang="en-US" altLang="de-DE" sz="2400" b="1" dirty="0" smtClean="0">
                <a:solidFill>
                  <a:srgbClr val="000000"/>
                </a:solidFill>
                <a:latin typeface="Arial" pitchFamily="34" charset="0"/>
                <a:cs typeface="Arial" pitchFamily="34" charset="0"/>
              </a:rPr>
              <a:t>Direct</a:t>
            </a:r>
            <a:endParaRPr lang="en-IN" altLang="de-DE" sz="2400" b="1" dirty="0">
              <a:solidFill>
                <a:srgbClr val="000000"/>
              </a:solidFill>
              <a:latin typeface="Arial" pitchFamily="34" charset="0"/>
              <a:cs typeface="Arial" pitchFamily="34" charset="0"/>
            </a:endParaRPr>
          </a:p>
        </p:txBody>
      </p:sp>
      <p:sp>
        <p:nvSpPr>
          <p:cNvPr id="14" name="Down Arrow 13"/>
          <p:cNvSpPr/>
          <p:nvPr/>
        </p:nvSpPr>
        <p:spPr bwMode="auto">
          <a:xfrm>
            <a:off x="4779334" y="1610833"/>
            <a:ext cx="533400" cy="6096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smtClean="0">
              <a:ln>
                <a:noFill/>
              </a:ln>
              <a:solidFill>
                <a:schemeClr val="tx1"/>
              </a:solidFill>
              <a:effectLst/>
              <a:latin typeface="Tahoma" pitchFamily="34" charset="0"/>
            </a:endParaRPr>
          </a:p>
        </p:txBody>
      </p:sp>
      <p:sp>
        <p:nvSpPr>
          <p:cNvPr id="15" name="Rectangle 25"/>
          <p:cNvSpPr>
            <a:spLocks noChangeArrowheads="1"/>
          </p:cNvSpPr>
          <p:nvPr/>
        </p:nvSpPr>
        <p:spPr bwMode="auto">
          <a:xfrm>
            <a:off x="4343400" y="2262965"/>
            <a:ext cx="1371600" cy="461665"/>
          </a:xfrm>
          <a:prstGeom prst="rect">
            <a:avLst/>
          </a:prstGeom>
          <a:solidFill>
            <a:srgbClr val="FFFF00">
              <a:alpha val="72000"/>
            </a:srgbClr>
          </a:solidFill>
          <a:ln w="9525">
            <a:noFill/>
            <a:miter lim="800000"/>
            <a:headEnd/>
            <a:tailEnd/>
          </a:ln>
        </p:spPr>
        <p:txBody>
          <a:bodyPr wrap="square">
            <a:spAutoFit/>
          </a:bodyPr>
          <a:lstStyle/>
          <a:p>
            <a:pPr algn="ctr"/>
            <a:r>
              <a:rPr lang="en-US" altLang="de-DE" sz="2400" b="1" dirty="0" smtClean="0">
                <a:solidFill>
                  <a:srgbClr val="000000"/>
                </a:solidFill>
                <a:latin typeface="Arial" pitchFamily="34" charset="0"/>
                <a:cs typeface="Arial" pitchFamily="34" charset="0"/>
              </a:rPr>
              <a:t>Indirect</a:t>
            </a:r>
            <a:endParaRPr lang="en-IN" altLang="de-DE"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40</a:t>
            </a:fld>
            <a:endParaRPr lang="en-US" dirty="0"/>
          </a:p>
        </p:txBody>
      </p:sp>
      <p:pic>
        <p:nvPicPr>
          <p:cNvPr id="361474" name="Picture 2"/>
          <p:cNvPicPr>
            <a:picLocks noChangeAspect="1" noChangeArrowheads="1"/>
          </p:cNvPicPr>
          <p:nvPr/>
        </p:nvPicPr>
        <p:blipFill>
          <a:blip r:embed="rId2" cstate="print"/>
          <a:srcRect/>
          <a:stretch>
            <a:fillRect/>
          </a:stretch>
        </p:blipFill>
        <p:spPr bwMode="auto">
          <a:xfrm>
            <a:off x="381000" y="1992000"/>
            <a:ext cx="8227910" cy="4104000"/>
          </a:xfrm>
          <a:prstGeom prst="rect">
            <a:avLst/>
          </a:prstGeom>
          <a:noFill/>
          <a:ln w="9525">
            <a:noFill/>
            <a:miter lim="800000"/>
            <a:headEnd/>
            <a:tailEnd/>
          </a:ln>
          <a:effectLst/>
        </p:spPr>
      </p:pic>
      <p:sp>
        <p:nvSpPr>
          <p:cNvPr id="4" name="Rectangle 37"/>
          <p:cNvSpPr>
            <a:spLocks noChangeArrowheads="1"/>
          </p:cNvSpPr>
          <p:nvPr/>
        </p:nvSpPr>
        <p:spPr bwMode="auto">
          <a:xfrm>
            <a:off x="1295400" y="6150114"/>
            <a:ext cx="6705682" cy="707886"/>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Schematic representation of steps in cavitations</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5"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Cavitation Damage</a:t>
            </a:r>
            <a:endParaRPr lang="en-US" altLang="de-DE" sz="2600" b="1" dirty="0" smtClean="0">
              <a:solidFill>
                <a:srgbClr val="000000"/>
              </a:solidFill>
              <a:latin typeface="Arial Black" pitchFamily="34" charset="0"/>
              <a:cs typeface="Arial" pitchFamily="34" charset="0"/>
            </a:endParaRPr>
          </a:p>
        </p:txBody>
      </p:sp>
      <p:sp>
        <p:nvSpPr>
          <p:cNvPr id="6" name="Rectangle 10"/>
          <p:cNvSpPr>
            <a:spLocks noChangeArrowheads="1"/>
          </p:cNvSpPr>
          <p:nvPr/>
        </p:nvSpPr>
        <p:spPr bwMode="auto">
          <a:xfrm>
            <a:off x="152400" y="609600"/>
            <a:ext cx="8915400" cy="1569660"/>
          </a:xfrm>
          <a:prstGeom prst="rect">
            <a:avLst/>
          </a:prstGeom>
          <a:noFill/>
          <a:ln>
            <a:noFill/>
          </a:ln>
          <a:extLst/>
        </p:spPr>
        <p:txBody>
          <a:bodyPr wrap="square">
            <a:spAutoFit/>
          </a:bodyPr>
          <a:lstStyle/>
          <a:p>
            <a:pPr>
              <a:buFont typeface="Courier New" pitchFamily="49" charset="0"/>
              <a:buChar char="o"/>
              <a:defRPr/>
            </a:pPr>
            <a:r>
              <a:rPr lang="en-US" sz="2400" b="1" dirty="0" smtClean="0">
                <a:solidFill>
                  <a:srgbClr val="FFFF00"/>
                </a:solidFill>
                <a:latin typeface="Arial" charset="0"/>
                <a:cs typeface="Arial" charset="0"/>
              </a:rPr>
              <a:t> A special form of erosion corrosion – caused by the </a:t>
            </a:r>
          </a:p>
          <a:p>
            <a:pPr>
              <a:defRPr/>
            </a:pPr>
            <a:r>
              <a:rPr lang="en-US" sz="2400" b="1" dirty="0" smtClean="0">
                <a:solidFill>
                  <a:srgbClr val="FFFF00"/>
                </a:solidFill>
                <a:latin typeface="Arial" charset="0"/>
                <a:cs typeface="Arial" charset="0"/>
              </a:rPr>
              <a:t>   formation and collapse of vapor bubbles in a liquid near </a:t>
            </a:r>
          </a:p>
          <a:p>
            <a:pPr>
              <a:defRPr/>
            </a:pPr>
            <a:r>
              <a:rPr lang="en-US" sz="2400" b="1" dirty="0" smtClean="0">
                <a:solidFill>
                  <a:srgbClr val="FFFF00"/>
                </a:solidFill>
                <a:latin typeface="Arial" charset="0"/>
                <a:cs typeface="Arial" charset="0"/>
              </a:rPr>
              <a:t>   metal surface </a:t>
            </a:r>
          </a:p>
          <a:p>
            <a:pPr>
              <a:defRPr/>
            </a:pPr>
            <a:endParaRPr lang="en-IN" sz="2400" b="1" dirty="0">
              <a:solidFill>
                <a:srgbClr val="FFFF00"/>
              </a:solidFill>
              <a:latin typeface="Arial"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41</a:t>
            </a:fld>
            <a:endParaRPr lang="en-US" dirty="0"/>
          </a:p>
        </p:txBody>
      </p:sp>
      <p:sp>
        <p:nvSpPr>
          <p:cNvPr id="3"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Stress corrosion cracking</a:t>
            </a:r>
            <a:endParaRPr lang="en-US" altLang="de-DE" sz="2600" b="1" dirty="0" smtClean="0">
              <a:solidFill>
                <a:srgbClr val="000000"/>
              </a:solidFill>
              <a:latin typeface="Arial Black" pitchFamily="34" charset="0"/>
              <a:cs typeface="Arial" pitchFamily="34" charset="0"/>
            </a:endParaRPr>
          </a:p>
        </p:txBody>
      </p:sp>
      <p:pic>
        <p:nvPicPr>
          <p:cNvPr id="96258" name="Picture 2"/>
          <p:cNvPicPr>
            <a:picLocks noChangeAspect="1" noChangeArrowheads="1"/>
          </p:cNvPicPr>
          <p:nvPr/>
        </p:nvPicPr>
        <p:blipFill>
          <a:blip r:embed="rId2" cstate="print"/>
          <a:srcRect/>
          <a:stretch>
            <a:fillRect/>
          </a:stretch>
        </p:blipFill>
        <p:spPr bwMode="auto">
          <a:xfrm>
            <a:off x="1524000" y="762000"/>
            <a:ext cx="5905500" cy="3238500"/>
          </a:xfrm>
          <a:prstGeom prst="rect">
            <a:avLst/>
          </a:prstGeom>
          <a:noFill/>
          <a:ln w="9525">
            <a:noFill/>
            <a:miter lim="800000"/>
            <a:headEnd/>
            <a:tailEnd/>
          </a:ln>
          <a:effectLst/>
        </p:spPr>
      </p:pic>
      <p:sp>
        <p:nvSpPr>
          <p:cNvPr id="5" name="Rectangle 37"/>
          <p:cNvSpPr>
            <a:spLocks noChangeArrowheads="1"/>
          </p:cNvSpPr>
          <p:nvPr/>
        </p:nvSpPr>
        <p:spPr bwMode="auto">
          <a:xfrm>
            <a:off x="1219200" y="4191000"/>
            <a:ext cx="6928500" cy="707886"/>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Schematic illustration of stress corrosion cracking</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
        <p:nvSpPr>
          <p:cNvPr id="6" name="Rectangle 10"/>
          <p:cNvSpPr>
            <a:spLocks noChangeArrowheads="1"/>
          </p:cNvSpPr>
          <p:nvPr/>
        </p:nvSpPr>
        <p:spPr bwMode="auto">
          <a:xfrm>
            <a:off x="838200" y="5029200"/>
            <a:ext cx="5410200" cy="869469"/>
          </a:xfrm>
          <a:prstGeom prst="rect">
            <a:avLst/>
          </a:prstGeom>
          <a:noFill/>
          <a:ln>
            <a:noFill/>
          </a:ln>
          <a:extLst/>
        </p:spPr>
        <p:txBody>
          <a:bodyPr wrap="square">
            <a:spAutoFit/>
          </a:bodyPr>
          <a:lstStyle/>
          <a:p>
            <a:pPr>
              <a:spcAft>
                <a:spcPts val="300"/>
              </a:spcAft>
              <a:buFont typeface="Courier New" pitchFamily="49" charset="0"/>
              <a:buChar char="o"/>
              <a:defRPr/>
            </a:pPr>
            <a:r>
              <a:rPr lang="en-US" sz="2400" b="1" dirty="0" smtClean="0">
                <a:solidFill>
                  <a:srgbClr val="FFFF00"/>
                </a:solidFill>
                <a:latin typeface="Arial" charset="0"/>
                <a:cs typeface="Arial" charset="0"/>
              </a:rPr>
              <a:t> Stress Corrosion Cracking (SCC)</a:t>
            </a:r>
          </a:p>
          <a:p>
            <a:pPr>
              <a:spcAft>
                <a:spcPts val="300"/>
              </a:spcAft>
              <a:buFont typeface="Courier New" pitchFamily="49" charset="0"/>
              <a:buChar char="o"/>
              <a:defRPr/>
            </a:pPr>
            <a:r>
              <a:rPr lang="en-US" sz="2400" b="1" dirty="0" smtClean="0">
                <a:solidFill>
                  <a:srgbClr val="FFFF00"/>
                </a:solidFill>
                <a:latin typeface="Arial" charset="0"/>
                <a:cs typeface="Arial" charset="0"/>
              </a:rPr>
              <a:t> Corrosion Fatigue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42</a:t>
            </a:fld>
            <a:endParaRPr lang="en-US" dirty="0"/>
          </a:p>
        </p:txBody>
      </p:sp>
      <p:pic>
        <p:nvPicPr>
          <p:cNvPr id="461826" name="Picture 2"/>
          <p:cNvPicPr>
            <a:picLocks noChangeAspect="1" noChangeArrowheads="1"/>
          </p:cNvPicPr>
          <p:nvPr/>
        </p:nvPicPr>
        <p:blipFill>
          <a:blip r:embed="rId2" cstate="print"/>
          <a:srcRect/>
          <a:stretch>
            <a:fillRect/>
          </a:stretch>
        </p:blipFill>
        <p:spPr bwMode="auto">
          <a:xfrm>
            <a:off x="1981200" y="1143000"/>
            <a:ext cx="5654363" cy="4284000"/>
          </a:xfrm>
          <a:prstGeom prst="rect">
            <a:avLst/>
          </a:prstGeom>
          <a:noFill/>
          <a:ln w="9525">
            <a:noFill/>
            <a:miter lim="800000"/>
            <a:headEnd/>
            <a:tailEnd/>
          </a:ln>
        </p:spPr>
      </p:pic>
      <p:sp>
        <p:nvSpPr>
          <p:cNvPr id="4" name="Text Box 3"/>
          <p:cNvSpPr txBox="1">
            <a:spLocks noChangeArrowheads="1"/>
          </p:cNvSpPr>
          <p:nvPr/>
        </p:nvSpPr>
        <p:spPr bwMode="auto">
          <a:xfrm>
            <a:off x="0" y="7938"/>
            <a:ext cx="9144000" cy="492443"/>
          </a:xfrm>
          <a:prstGeom prst="rect">
            <a:avLst/>
          </a:prstGeom>
          <a:solidFill>
            <a:srgbClr val="FF9933"/>
          </a:solidFill>
          <a:ln w="9525">
            <a:noFill/>
            <a:miter lim="800000"/>
            <a:headEnd/>
            <a:tailEnd/>
          </a:ln>
        </p:spPr>
        <p:txBody>
          <a:bodyPr>
            <a:spAutoFit/>
          </a:bodyPr>
          <a:lstStyle/>
          <a:p>
            <a:pPr algn="ctr">
              <a:defRPr/>
            </a:pPr>
            <a:r>
              <a:rPr lang="en-IN" altLang="de-DE" sz="2600" b="1" dirty="0" smtClean="0">
                <a:solidFill>
                  <a:srgbClr val="000000"/>
                </a:solidFill>
                <a:latin typeface="Arial Black" pitchFamily="34" charset="0"/>
                <a:cs typeface="Arial" pitchFamily="34" charset="0"/>
              </a:rPr>
              <a:t>Stress corrosion cracking</a:t>
            </a:r>
            <a:endParaRPr lang="en-US" altLang="de-DE" sz="2600" b="1" dirty="0" smtClean="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1063341" y="5628382"/>
            <a:ext cx="7547259" cy="1077218"/>
          </a:xfrm>
          <a:prstGeom prst="rect">
            <a:avLst/>
          </a:prstGeom>
          <a:noFill/>
          <a:ln w="9525">
            <a:noFill/>
            <a:miter lim="800000"/>
            <a:headEnd/>
            <a:tailEnd/>
          </a:ln>
        </p:spPr>
        <p:txBody>
          <a:bodyPr wrap="none">
            <a:spAutoFit/>
          </a:bodyPr>
          <a:lstStyle/>
          <a:p>
            <a:r>
              <a:rPr lang="en-US" altLang="de-DE" sz="2400" dirty="0" smtClean="0">
                <a:latin typeface="Arial" pitchFamily="34" charset="0"/>
                <a:cs typeface="Arial" pitchFamily="34" charset="0"/>
              </a:rPr>
              <a:t>Simultaneous tensile stress, susceptible metallurgical </a:t>
            </a:r>
          </a:p>
          <a:p>
            <a:r>
              <a:rPr lang="en-US" altLang="de-DE" sz="2400" dirty="0" smtClean="0">
                <a:latin typeface="Arial" pitchFamily="34" charset="0"/>
                <a:cs typeface="Arial" pitchFamily="34" charset="0"/>
              </a:rPr>
              <a:t>condition and corrosive solution required for SCC  </a:t>
            </a:r>
            <a:endParaRPr lang="en-IN" altLang="de-DE" sz="2400" baseline="-25000" dirty="0">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43</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Corrosion Rate expression (from weight loss)</a:t>
            </a:r>
            <a:endParaRPr lang="en-US" altLang="de-DE" sz="2400" b="1" dirty="0">
              <a:solidFill>
                <a:srgbClr val="000000"/>
              </a:solidFill>
              <a:latin typeface="Arial Black" pitchFamily="34" charset="0"/>
              <a:cs typeface="Arial" pitchFamily="34" charset="0"/>
            </a:endParaRPr>
          </a:p>
        </p:txBody>
      </p:sp>
      <p:sp>
        <p:nvSpPr>
          <p:cNvPr id="4" name="Rectangle 6"/>
          <p:cNvSpPr>
            <a:spLocks noChangeArrowheads="1"/>
          </p:cNvSpPr>
          <p:nvPr/>
        </p:nvSpPr>
        <p:spPr bwMode="auto">
          <a:xfrm>
            <a:off x="685800" y="762000"/>
            <a:ext cx="2971800" cy="461665"/>
          </a:xfrm>
          <a:prstGeom prst="rect">
            <a:avLst/>
          </a:prstGeom>
          <a:noFill/>
          <a:ln w="9525">
            <a:noFill/>
            <a:miter lim="800000"/>
            <a:headEnd/>
            <a:tailEnd/>
          </a:ln>
        </p:spPr>
        <p:txBody>
          <a:bodyPr wrap="square">
            <a:spAutoFit/>
          </a:bodyPr>
          <a:lstStyle/>
          <a:p>
            <a:r>
              <a:rPr lang="en-US" altLang="de-DE" sz="2400" b="1" dirty="0" smtClean="0">
                <a:solidFill>
                  <a:srgbClr val="FFFF00"/>
                </a:solidFill>
                <a:latin typeface="Arial" pitchFamily="34" charset="0"/>
                <a:cs typeface="Arial" pitchFamily="34" charset="0"/>
              </a:rPr>
              <a:t>Mils per year (mpy)  </a:t>
            </a:r>
            <a:endParaRPr lang="en-US" altLang="de-DE" sz="2400" b="1" dirty="0">
              <a:solidFill>
                <a:srgbClr val="FFFF00"/>
              </a:solidFill>
              <a:latin typeface="Arial" pitchFamily="34" charset="0"/>
              <a:cs typeface="Arial" pitchFamily="34" charset="0"/>
            </a:endParaRPr>
          </a:p>
        </p:txBody>
      </p:sp>
      <p:graphicFrame>
        <p:nvGraphicFramePr>
          <p:cNvPr id="6" name="Object 5"/>
          <p:cNvGraphicFramePr>
            <a:graphicFrameLocks noChangeAspect="1"/>
          </p:cNvGraphicFramePr>
          <p:nvPr/>
        </p:nvGraphicFramePr>
        <p:xfrm>
          <a:off x="1066800" y="1600200"/>
          <a:ext cx="1789543" cy="828000"/>
        </p:xfrm>
        <a:graphic>
          <a:graphicData uri="http://schemas.openxmlformats.org/presentationml/2006/ole">
            <p:oleObj spid="_x0000_s92162" name="Equation" r:id="rId3" imgW="850680" imgH="393480" progId="Equation.3">
              <p:embed/>
            </p:oleObj>
          </a:graphicData>
        </a:graphic>
      </p:graphicFrame>
      <p:sp>
        <p:nvSpPr>
          <p:cNvPr id="8" name="Rectangle 6"/>
          <p:cNvSpPr>
            <a:spLocks noChangeArrowheads="1"/>
          </p:cNvSpPr>
          <p:nvPr/>
        </p:nvSpPr>
        <p:spPr bwMode="auto">
          <a:xfrm>
            <a:off x="3505200" y="1339096"/>
            <a:ext cx="4648200" cy="1785104"/>
          </a:xfrm>
          <a:prstGeom prst="rect">
            <a:avLst/>
          </a:prstGeom>
          <a:noFill/>
          <a:ln w="9525">
            <a:noFill/>
            <a:miter lim="800000"/>
            <a:headEnd/>
            <a:tailEnd/>
          </a:ln>
        </p:spPr>
        <p:txBody>
          <a:bodyPr wrap="square">
            <a:spAutoFit/>
          </a:bodyPr>
          <a:lstStyle/>
          <a:p>
            <a:r>
              <a:rPr lang="en-US" altLang="de-DE" sz="2200" b="1" dirty="0" smtClean="0">
                <a:latin typeface="Arial" pitchFamily="34" charset="0"/>
                <a:cs typeface="Arial" pitchFamily="34" charset="0"/>
              </a:rPr>
              <a:t>Where W = weight loss (mg)</a:t>
            </a:r>
          </a:p>
          <a:p>
            <a:r>
              <a:rPr lang="en-US" altLang="de-DE" sz="2200" b="1" dirty="0" smtClean="0">
                <a:latin typeface="Arial" pitchFamily="34" charset="0"/>
                <a:cs typeface="Arial" pitchFamily="34" charset="0"/>
              </a:rPr>
              <a:t>D = density of specimen (g/cm</a:t>
            </a:r>
            <a:r>
              <a:rPr lang="en-US" altLang="de-DE" sz="2200" b="1" baseline="30000" dirty="0" smtClean="0">
                <a:latin typeface="Arial" pitchFamily="34" charset="0"/>
                <a:cs typeface="Arial" pitchFamily="34" charset="0"/>
              </a:rPr>
              <a:t>3</a:t>
            </a:r>
            <a:r>
              <a:rPr lang="en-US" altLang="de-DE" sz="2200" b="1" dirty="0" smtClean="0">
                <a:latin typeface="Arial" pitchFamily="34" charset="0"/>
                <a:cs typeface="Arial" pitchFamily="34" charset="0"/>
              </a:rPr>
              <a:t>)</a:t>
            </a:r>
          </a:p>
          <a:p>
            <a:r>
              <a:rPr lang="en-US" altLang="de-DE" sz="2200" b="1" dirty="0" smtClean="0">
                <a:latin typeface="Arial" pitchFamily="34" charset="0"/>
                <a:cs typeface="Arial" pitchFamily="34" charset="0"/>
              </a:rPr>
              <a:t>A = area of specimen, (sq. in)</a:t>
            </a:r>
          </a:p>
          <a:p>
            <a:r>
              <a:rPr lang="en-US" altLang="de-DE" sz="2200" b="1" dirty="0" smtClean="0">
                <a:latin typeface="Arial" pitchFamily="34" charset="0"/>
                <a:cs typeface="Arial" pitchFamily="34" charset="0"/>
              </a:rPr>
              <a:t>T = Exposure time, (hour)</a:t>
            </a:r>
          </a:p>
          <a:p>
            <a:r>
              <a:rPr lang="en-US" altLang="de-DE" sz="2200" b="1" dirty="0" smtClean="0">
                <a:latin typeface="Arial" pitchFamily="34" charset="0"/>
                <a:cs typeface="Arial" pitchFamily="34" charset="0"/>
              </a:rPr>
              <a:t> </a:t>
            </a:r>
            <a:endParaRPr lang="en-US" altLang="de-DE" sz="2000" b="1" dirty="0">
              <a:latin typeface="Arial" pitchFamily="34" charset="0"/>
              <a:cs typeface="Arial" pitchFamily="34" charset="0"/>
            </a:endParaRPr>
          </a:p>
        </p:txBody>
      </p:sp>
      <p:graphicFrame>
        <p:nvGraphicFramePr>
          <p:cNvPr id="7" name="Table 6"/>
          <p:cNvGraphicFramePr>
            <a:graphicFrameLocks noGrp="1"/>
          </p:cNvGraphicFramePr>
          <p:nvPr/>
        </p:nvGraphicFramePr>
        <p:xfrm>
          <a:off x="838200" y="3429000"/>
          <a:ext cx="6858000" cy="2682240"/>
        </p:xfrm>
        <a:graphic>
          <a:graphicData uri="http://schemas.openxmlformats.org/drawingml/2006/table">
            <a:tbl>
              <a:tblPr firstRow="1" bandRow="1">
                <a:tableStyleId>{5C22544A-7EE6-4342-B048-85BDC9FD1C3A}</a:tableStyleId>
              </a:tblPr>
              <a:tblGrid>
                <a:gridCol w="4625163"/>
                <a:gridCol w="2232837"/>
              </a:tblGrid>
              <a:tr h="370840">
                <a:tc>
                  <a:txBody>
                    <a:bodyPr/>
                    <a:lstStyle/>
                    <a:p>
                      <a:pPr algn="ctr"/>
                      <a:r>
                        <a:rPr lang="en-US" sz="2400" b="1" kern="1200" dirty="0" smtClean="0">
                          <a:solidFill>
                            <a:srgbClr val="FFFF00"/>
                          </a:solidFill>
                          <a:latin typeface="Arial" pitchFamily="34" charset="0"/>
                          <a:ea typeface="+mn-ea"/>
                          <a:cs typeface="Arial" pitchFamily="34" charset="0"/>
                        </a:rPr>
                        <a:t>Relative corrosion resistance</a:t>
                      </a:r>
                      <a:endParaRPr lang="en-IN" sz="2400" b="1" kern="1200" dirty="0" smtClean="0">
                        <a:solidFill>
                          <a:srgbClr val="FFFF00"/>
                        </a:solidFill>
                        <a:latin typeface="Arial" pitchFamily="34" charset="0"/>
                        <a:ea typeface="+mn-ea"/>
                        <a:cs typeface="Arial" pitchFamily="34" charset="0"/>
                      </a:endParaRPr>
                    </a:p>
                  </a:txBody>
                  <a:tcPr/>
                </a:tc>
                <a:tc>
                  <a:txBody>
                    <a:bodyPr/>
                    <a:lstStyle/>
                    <a:p>
                      <a:pPr algn="ctr"/>
                      <a:r>
                        <a:rPr lang="en-US" sz="2400" b="1" kern="1200" dirty="0" smtClean="0">
                          <a:solidFill>
                            <a:srgbClr val="FFFF00"/>
                          </a:solidFill>
                          <a:latin typeface="Arial" pitchFamily="34" charset="0"/>
                          <a:ea typeface="+mn-ea"/>
                          <a:cs typeface="Arial" pitchFamily="34" charset="0"/>
                        </a:rPr>
                        <a:t>mpy</a:t>
                      </a:r>
                      <a:endParaRPr lang="en-IN" sz="2400" b="1" kern="1200" dirty="0" smtClean="0">
                        <a:solidFill>
                          <a:srgbClr val="FFFF00"/>
                        </a:solidFill>
                        <a:latin typeface="Arial" pitchFamily="34" charset="0"/>
                        <a:ea typeface="+mn-ea"/>
                        <a:cs typeface="Arial" pitchFamily="34" charset="0"/>
                      </a:endParaRPr>
                    </a:p>
                  </a:txBody>
                  <a:tcPr/>
                </a:tc>
              </a:tr>
              <a:tr h="370840">
                <a:tc>
                  <a:txBody>
                    <a:bodyPr/>
                    <a:lstStyle/>
                    <a:p>
                      <a:pPr algn="ctr"/>
                      <a:r>
                        <a:rPr lang="en-US" b="1" dirty="0" smtClean="0">
                          <a:solidFill>
                            <a:srgbClr val="000000"/>
                          </a:solidFill>
                        </a:rPr>
                        <a:t>Outstanding</a:t>
                      </a:r>
                      <a:endParaRPr lang="en-IN" b="1" dirty="0">
                        <a:solidFill>
                          <a:srgbClr val="000000"/>
                        </a:solidFill>
                      </a:endParaRPr>
                    </a:p>
                  </a:txBody>
                  <a:tcPr/>
                </a:tc>
                <a:tc>
                  <a:txBody>
                    <a:bodyPr/>
                    <a:lstStyle/>
                    <a:p>
                      <a:pPr algn="ctr"/>
                      <a:r>
                        <a:rPr lang="en-US" b="1" dirty="0" smtClean="0">
                          <a:solidFill>
                            <a:srgbClr val="000000"/>
                          </a:solidFill>
                        </a:rPr>
                        <a:t>&lt;1</a:t>
                      </a:r>
                      <a:endParaRPr lang="en-IN" b="1" dirty="0">
                        <a:solidFill>
                          <a:srgbClr val="000000"/>
                        </a:solidFill>
                      </a:endParaRPr>
                    </a:p>
                  </a:txBody>
                  <a:tcPr/>
                </a:tc>
              </a:tr>
              <a:tr h="370840">
                <a:tc>
                  <a:txBody>
                    <a:bodyPr/>
                    <a:lstStyle/>
                    <a:p>
                      <a:pPr algn="ctr"/>
                      <a:r>
                        <a:rPr lang="en-US" b="1" dirty="0" smtClean="0">
                          <a:solidFill>
                            <a:srgbClr val="000000"/>
                          </a:solidFill>
                        </a:rPr>
                        <a:t>Excellent</a:t>
                      </a:r>
                      <a:endParaRPr lang="en-IN" b="1" dirty="0">
                        <a:solidFill>
                          <a:srgbClr val="000000"/>
                        </a:solidFill>
                      </a:endParaRPr>
                    </a:p>
                  </a:txBody>
                  <a:tcPr/>
                </a:tc>
                <a:tc>
                  <a:txBody>
                    <a:bodyPr/>
                    <a:lstStyle/>
                    <a:p>
                      <a:pPr algn="ctr"/>
                      <a:r>
                        <a:rPr lang="en-US" b="1" dirty="0" smtClean="0">
                          <a:solidFill>
                            <a:srgbClr val="000000"/>
                          </a:solidFill>
                        </a:rPr>
                        <a:t>1-5</a:t>
                      </a:r>
                      <a:endParaRPr lang="en-IN" b="1" dirty="0">
                        <a:solidFill>
                          <a:srgbClr val="000000"/>
                        </a:solidFill>
                      </a:endParaRPr>
                    </a:p>
                  </a:txBody>
                  <a:tcPr/>
                </a:tc>
              </a:tr>
              <a:tr h="370840">
                <a:tc>
                  <a:txBody>
                    <a:bodyPr/>
                    <a:lstStyle/>
                    <a:p>
                      <a:pPr algn="ctr"/>
                      <a:r>
                        <a:rPr lang="en-US" b="1" dirty="0" smtClean="0">
                          <a:solidFill>
                            <a:srgbClr val="000000"/>
                          </a:solidFill>
                        </a:rPr>
                        <a:t>Good</a:t>
                      </a:r>
                      <a:endParaRPr lang="en-IN" b="1" dirty="0">
                        <a:solidFill>
                          <a:srgbClr val="000000"/>
                        </a:solidFill>
                      </a:endParaRPr>
                    </a:p>
                  </a:txBody>
                  <a:tcPr/>
                </a:tc>
                <a:tc>
                  <a:txBody>
                    <a:bodyPr/>
                    <a:lstStyle/>
                    <a:p>
                      <a:pPr algn="ctr"/>
                      <a:r>
                        <a:rPr lang="en-US" b="1" dirty="0" smtClean="0">
                          <a:solidFill>
                            <a:srgbClr val="000000"/>
                          </a:solidFill>
                        </a:rPr>
                        <a:t>5-20</a:t>
                      </a:r>
                      <a:endParaRPr lang="en-IN" b="1" dirty="0">
                        <a:solidFill>
                          <a:srgbClr val="000000"/>
                        </a:solidFill>
                      </a:endParaRPr>
                    </a:p>
                  </a:txBody>
                  <a:tcPr/>
                </a:tc>
              </a:tr>
              <a:tr h="370840">
                <a:tc>
                  <a:txBody>
                    <a:bodyPr/>
                    <a:lstStyle/>
                    <a:p>
                      <a:pPr algn="ctr"/>
                      <a:r>
                        <a:rPr lang="en-US" b="1" dirty="0" smtClean="0">
                          <a:solidFill>
                            <a:srgbClr val="000000"/>
                          </a:solidFill>
                        </a:rPr>
                        <a:t>Fair</a:t>
                      </a:r>
                      <a:endParaRPr lang="en-IN" b="1" dirty="0">
                        <a:solidFill>
                          <a:srgbClr val="000000"/>
                        </a:solidFill>
                      </a:endParaRPr>
                    </a:p>
                  </a:txBody>
                  <a:tcPr/>
                </a:tc>
                <a:tc>
                  <a:txBody>
                    <a:bodyPr/>
                    <a:lstStyle/>
                    <a:p>
                      <a:pPr algn="ctr"/>
                      <a:r>
                        <a:rPr lang="en-US" b="1" dirty="0" smtClean="0">
                          <a:solidFill>
                            <a:srgbClr val="000000"/>
                          </a:solidFill>
                        </a:rPr>
                        <a:t>20-50</a:t>
                      </a:r>
                      <a:endParaRPr lang="en-IN" b="1" dirty="0">
                        <a:solidFill>
                          <a:srgbClr val="000000"/>
                        </a:solidFill>
                      </a:endParaRPr>
                    </a:p>
                  </a:txBody>
                  <a:tcPr/>
                </a:tc>
              </a:tr>
              <a:tr h="370840">
                <a:tc>
                  <a:txBody>
                    <a:bodyPr/>
                    <a:lstStyle/>
                    <a:p>
                      <a:pPr algn="ctr"/>
                      <a:r>
                        <a:rPr lang="en-US" sz="1800" b="1" kern="1200" dirty="0" smtClean="0">
                          <a:solidFill>
                            <a:srgbClr val="000000"/>
                          </a:solidFill>
                          <a:latin typeface="+mn-lt"/>
                          <a:ea typeface="+mn-ea"/>
                          <a:cs typeface="+mn-cs"/>
                        </a:rPr>
                        <a:t>poor</a:t>
                      </a:r>
                      <a:endParaRPr lang="en-IN" sz="1800" b="1" kern="1200" dirty="0" smtClean="0">
                        <a:solidFill>
                          <a:srgbClr val="000000"/>
                        </a:solidFill>
                        <a:latin typeface="+mn-lt"/>
                        <a:ea typeface="+mn-ea"/>
                        <a:cs typeface="+mn-cs"/>
                      </a:endParaRPr>
                    </a:p>
                  </a:txBody>
                  <a:tcPr/>
                </a:tc>
                <a:tc>
                  <a:txBody>
                    <a:bodyPr/>
                    <a:lstStyle/>
                    <a:p>
                      <a:pPr algn="ctr"/>
                      <a:r>
                        <a:rPr lang="en-US" sz="1800" b="1" kern="1200" dirty="0" smtClean="0">
                          <a:solidFill>
                            <a:srgbClr val="000000"/>
                          </a:solidFill>
                          <a:latin typeface="+mn-lt"/>
                          <a:ea typeface="+mn-ea"/>
                          <a:cs typeface="+mn-cs"/>
                        </a:rPr>
                        <a:t>50-200</a:t>
                      </a:r>
                      <a:endParaRPr lang="en-IN" sz="1800" b="1" kern="1200" dirty="0" smtClean="0">
                        <a:solidFill>
                          <a:srgbClr val="000000"/>
                        </a:solidFill>
                        <a:latin typeface="+mn-lt"/>
                        <a:ea typeface="+mn-ea"/>
                        <a:cs typeface="+mn-cs"/>
                      </a:endParaRPr>
                    </a:p>
                  </a:txBody>
                  <a:tcPr/>
                </a:tc>
              </a:tr>
              <a:tr h="370840">
                <a:tc>
                  <a:txBody>
                    <a:bodyPr/>
                    <a:lstStyle/>
                    <a:p>
                      <a:pPr algn="ctr"/>
                      <a:r>
                        <a:rPr lang="en-US" sz="1800" b="1" kern="1200" dirty="0" smtClean="0">
                          <a:solidFill>
                            <a:srgbClr val="000000"/>
                          </a:solidFill>
                          <a:latin typeface="+mn-lt"/>
                          <a:ea typeface="+mn-ea"/>
                          <a:cs typeface="+mn-cs"/>
                        </a:rPr>
                        <a:t>Unacceptable</a:t>
                      </a:r>
                      <a:endParaRPr lang="en-IN" sz="1800" b="1" kern="1200" dirty="0" smtClean="0">
                        <a:solidFill>
                          <a:srgbClr val="000000"/>
                        </a:solidFill>
                        <a:latin typeface="+mn-lt"/>
                        <a:ea typeface="+mn-ea"/>
                        <a:cs typeface="+mn-cs"/>
                      </a:endParaRPr>
                    </a:p>
                  </a:txBody>
                  <a:tcPr/>
                </a:tc>
                <a:tc>
                  <a:txBody>
                    <a:bodyPr/>
                    <a:lstStyle/>
                    <a:p>
                      <a:pPr algn="ctr"/>
                      <a:r>
                        <a:rPr lang="en-US" sz="1800" b="1" kern="1200" dirty="0" smtClean="0">
                          <a:solidFill>
                            <a:srgbClr val="000000"/>
                          </a:solidFill>
                          <a:latin typeface="+mn-lt"/>
                          <a:ea typeface="+mn-ea"/>
                          <a:cs typeface="+mn-cs"/>
                        </a:rPr>
                        <a:t>&gt;200</a:t>
                      </a:r>
                      <a:endParaRPr lang="en-IN" sz="1800" b="1" kern="1200" dirty="0" smtClean="0">
                        <a:solidFill>
                          <a:srgbClr val="000000"/>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44</a:t>
            </a:fld>
            <a:endParaRPr lang="en-US" dirty="0"/>
          </a:p>
        </p:txBody>
      </p:sp>
      <p:sp>
        <p:nvSpPr>
          <p:cNvPr id="3" name="Rectangle 2"/>
          <p:cNvSpPr/>
          <p:nvPr/>
        </p:nvSpPr>
        <p:spPr>
          <a:xfrm>
            <a:off x="304800" y="685800"/>
            <a:ext cx="8534400" cy="2308324"/>
          </a:xfrm>
          <a:prstGeom prst="rect">
            <a:avLst/>
          </a:prstGeom>
        </p:spPr>
        <p:txBody>
          <a:bodyPr wrap="square">
            <a:spAutoFit/>
          </a:bodyPr>
          <a:lstStyle/>
          <a:p>
            <a:pPr algn="just"/>
            <a:r>
              <a:rPr lang="en-IN" sz="2400" b="1" dirty="0" smtClean="0">
                <a:latin typeface="Arial" pitchFamily="34" charset="0"/>
                <a:cs typeface="Arial" pitchFamily="34" charset="0"/>
              </a:rPr>
              <a:t>A zinc test specimen of dimensions 3-inch (L) </a:t>
            </a:r>
            <a:r>
              <a:rPr lang="en-IN" sz="2400" b="1" dirty="0" smtClean="0">
                <a:latin typeface="Arial" pitchFamily="34" charset="0"/>
                <a:cs typeface="Arial" pitchFamily="34" charset="0"/>
                <a:sym typeface="Symbol"/>
              </a:rPr>
              <a:t></a:t>
            </a:r>
            <a:r>
              <a:rPr lang="en-IN" sz="2400" b="1" dirty="0" smtClean="0">
                <a:latin typeface="Arial" pitchFamily="34" charset="0"/>
                <a:cs typeface="Arial" pitchFamily="34" charset="0"/>
              </a:rPr>
              <a:t> 2-inch (W) </a:t>
            </a:r>
            <a:r>
              <a:rPr lang="en-IN" sz="2400" b="1" dirty="0" smtClean="0">
                <a:latin typeface="Arial" pitchFamily="34" charset="0"/>
                <a:cs typeface="Arial" pitchFamily="34" charset="0"/>
                <a:sym typeface="Symbol"/>
              </a:rPr>
              <a:t></a:t>
            </a:r>
            <a:r>
              <a:rPr lang="en-IN" sz="2400" b="1" dirty="0" smtClean="0">
                <a:latin typeface="Arial" pitchFamily="34" charset="0"/>
                <a:cs typeface="Arial" pitchFamily="34" charset="0"/>
              </a:rPr>
              <a:t> 0.125-inch (T)  with a 0.25 inch diameter circular hole for suspending in solution is exposed (its all surfaces) for 120 hours in acid solution and loses 150 milligrams. calculate the corrosion rate in mpy. Given, density of zinc = 7.14 g/cm</a:t>
            </a:r>
            <a:r>
              <a:rPr lang="en-IN" sz="2400" b="1" baseline="30000" dirty="0" smtClean="0">
                <a:latin typeface="Arial" pitchFamily="34" charset="0"/>
                <a:cs typeface="Arial" pitchFamily="34" charset="0"/>
              </a:rPr>
              <a:t>3</a:t>
            </a:r>
            <a:r>
              <a:rPr lang="en-IN"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4" name="Text Box 3"/>
          <p:cNvSpPr txBox="1">
            <a:spLocks noChangeArrowheads="1"/>
          </p:cNvSpPr>
          <p:nvPr/>
        </p:nvSpPr>
        <p:spPr bwMode="auto">
          <a:xfrm>
            <a:off x="0" y="7938"/>
            <a:ext cx="9144000" cy="584775"/>
          </a:xfrm>
          <a:prstGeom prst="rect">
            <a:avLst/>
          </a:prstGeom>
          <a:solidFill>
            <a:srgbClr val="FF9933"/>
          </a:solidFill>
          <a:ln w="9525">
            <a:noFill/>
            <a:miter lim="800000"/>
            <a:headEnd/>
            <a:tailEnd/>
          </a:ln>
        </p:spPr>
        <p:txBody>
          <a:bodyPr>
            <a:spAutoFit/>
          </a:bodyPr>
          <a:lstStyle/>
          <a:p>
            <a:pPr algn="ctr"/>
            <a:r>
              <a:rPr lang="en-US" altLang="de-DE" sz="3200" b="1" dirty="0" smtClean="0">
                <a:solidFill>
                  <a:srgbClr val="000000"/>
                </a:solidFill>
                <a:latin typeface="Arial Black" pitchFamily="34" charset="0"/>
                <a:cs typeface="Arial" pitchFamily="34" charset="0"/>
              </a:rPr>
              <a:t>Problem</a:t>
            </a:r>
            <a:endParaRPr lang="en-US" altLang="de-DE" sz="3200" b="1" dirty="0">
              <a:solidFill>
                <a:srgbClr val="000000"/>
              </a:solidFill>
              <a:latin typeface="Arial Black" pitchFamily="34" charset="0"/>
              <a:cs typeface="Arial" pitchFamily="34" charset="0"/>
            </a:endParaRPr>
          </a:p>
        </p:txBody>
      </p:sp>
      <p:sp>
        <p:nvSpPr>
          <p:cNvPr id="6" name="Rectangle 5"/>
          <p:cNvSpPr/>
          <p:nvPr/>
        </p:nvSpPr>
        <p:spPr>
          <a:xfrm>
            <a:off x="457200" y="4419600"/>
            <a:ext cx="6934200" cy="1569660"/>
          </a:xfrm>
          <a:prstGeom prst="rect">
            <a:avLst/>
          </a:prstGeom>
        </p:spPr>
        <p:txBody>
          <a:bodyPr wrap="square">
            <a:spAutoFit/>
          </a:bodyPr>
          <a:lstStyle/>
          <a:p>
            <a:pPr lvl="0" eaLnBrk="1" hangingPunct="1"/>
            <a:r>
              <a:rPr lang="en-US" sz="2400" b="1" dirty="0" smtClean="0">
                <a:latin typeface="Arial" pitchFamily="34" charset="0"/>
                <a:ea typeface="Calibri" pitchFamily="34" charset="0"/>
                <a:cs typeface="Arial" pitchFamily="34" charset="0"/>
              </a:rPr>
              <a:t>D=7.14 g/cm3</a:t>
            </a:r>
            <a:endParaRPr lang="en-US" sz="2400" b="1" dirty="0" smtClean="0">
              <a:latin typeface="Arial" pitchFamily="34" charset="0"/>
              <a:cs typeface="Arial" pitchFamily="34" charset="0"/>
            </a:endParaRPr>
          </a:p>
          <a:p>
            <a:pPr lvl="0"/>
            <a:r>
              <a:rPr lang="en-US" sz="2400" b="1" dirty="0" smtClean="0">
                <a:latin typeface="Arial" pitchFamily="34" charset="0"/>
                <a:ea typeface="Calibri" pitchFamily="34" charset="0"/>
                <a:cs typeface="Arial" pitchFamily="34" charset="0"/>
              </a:rPr>
              <a:t>T=120 hours</a:t>
            </a:r>
            <a:endParaRPr lang="en-US" sz="2400" b="1" dirty="0" smtClean="0">
              <a:latin typeface="Arial" pitchFamily="34" charset="0"/>
              <a:cs typeface="Arial" pitchFamily="34" charset="0"/>
            </a:endParaRPr>
          </a:p>
          <a:p>
            <a:pPr lvl="0"/>
            <a:r>
              <a:rPr lang="en-US" sz="2400" b="1" dirty="0" smtClean="0">
                <a:latin typeface="Arial" pitchFamily="34" charset="0"/>
                <a:ea typeface="Calibri" pitchFamily="34" charset="0"/>
                <a:cs typeface="Arial" pitchFamily="34" charset="0"/>
              </a:rPr>
              <a:t>W= 150 mg</a:t>
            </a:r>
            <a:endParaRPr lang="en-US" sz="2400" b="1" dirty="0" smtClean="0">
              <a:latin typeface="Arial" pitchFamily="34" charset="0"/>
              <a:cs typeface="Arial" pitchFamily="34" charset="0"/>
            </a:endParaRPr>
          </a:p>
          <a:p>
            <a:pPr lvl="0"/>
            <a:r>
              <a:rPr lang="en-US" sz="2400" b="1" dirty="0" smtClean="0">
                <a:latin typeface="Arial" pitchFamily="34" charset="0"/>
                <a:ea typeface="Calibri" pitchFamily="34" charset="0"/>
                <a:cs typeface="Arial" pitchFamily="34" charset="0"/>
              </a:rPr>
              <a:t>A={2× [</a:t>
            </a:r>
            <a:r>
              <a:rPr lang="en-US" sz="2400" b="1" dirty="0" err="1" smtClean="0">
                <a:latin typeface="Arial" pitchFamily="34" charset="0"/>
                <a:ea typeface="Calibri" pitchFamily="34" charset="0"/>
                <a:cs typeface="Arial" pitchFamily="34" charset="0"/>
              </a:rPr>
              <a:t>l×w</a:t>
            </a:r>
            <a:r>
              <a:rPr lang="en-US" sz="2400" b="1" dirty="0" smtClean="0">
                <a:latin typeface="Arial" pitchFamily="34" charset="0"/>
                <a:ea typeface="Calibri" pitchFamily="34" charset="0"/>
                <a:cs typeface="Arial" pitchFamily="34" charset="0"/>
              </a:rPr>
              <a:t> + </a:t>
            </a:r>
            <a:r>
              <a:rPr lang="en-US" sz="2400" b="1" dirty="0" err="1" smtClean="0">
                <a:latin typeface="Arial" pitchFamily="34" charset="0"/>
                <a:ea typeface="Calibri" pitchFamily="34" charset="0"/>
                <a:cs typeface="Arial" pitchFamily="34" charset="0"/>
              </a:rPr>
              <a:t>l×h</a:t>
            </a:r>
            <a:r>
              <a:rPr lang="en-US" sz="2400" b="1" dirty="0" smtClean="0">
                <a:latin typeface="Arial" pitchFamily="34" charset="0"/>
                <a:ea typeface="Calibri" pitchFamily="34" charset="0"/>
                <a:cs typeface="Arial" pitchFamily="34" charset="0"/>
              </a:rPr>
              <a:t> + </a:t>
            </a:r>
            <a:r>
              <a:rPr lang="en-US" sz="2400" b="1" dirty="0" err="1" smtClean="0">
                <a:latin typeface="Arial" pitchFamily="34" charset="0"/>
                <a:ea typeface="Calibri" pitchFamily="34" charset="0"/>
                <a:cs typeface="Arial" pitchFamily="34" charset="0"/>
              </a:rPr>
              <a:t>w×h</a:t>
            </a:r>
            <a:r>
              <a:rPr lang="en-US" sz="2400" b="1" dirty="0" smtClean="0">
                <a:latin typeface="Arial" pitchFamily="34" charset="0"/>
                <a:ea typeface="Calibri" pitchFamily="34" charset="0"/>
                <a:cs typeface="Arial" pitchFamily="34" charset="0"/>
              </a:rPr>
              <a:t>]}-{2× [∏×r</a:t>
            </a:r>
            <a:r>
              <a:rPr lang="en-US" sz="2400" b="1" baseline="30000" dirty="0" smtClean="0">
                <a:latin typeface="Arial" pitchFamily="34" charset="0"/>
                <a:ea typeface="Calibri" pitchFamily="34" charset="0"/>
                <a:cs typeface="Arial" pitchFamily="34" charset="0"/>
              </a:rPr>
              <a:t>2</a:t>
            </a:r>
            <a:r>
              <a:rPr lang="en-US" sz="2400" b="1" dirty="0" smtClean="0">
                <a:latin typeface="Arial" pitchFamily="34" charset="0"/>
                <a:ea typeface="Calibri" pitchFamily="34" charset="0"/>
                <a:cs typeface="Arial" pitchFamily="34" charset="0"/>
              </a:rPr>
              <a:t>]}+{2×∏×</a:t>
            </a:r>
            <a:r>
              <a:rPr lang="en-US" sz="2400" b="1" dirty="0" err="1" smtClean="0">
                <a:latin typeface="Arial" pitchFamily="34" charset="0"/>
                <a:ea typeface="Calibri" pitchFamily="34" charset="0"/>
                <a:cs typeface="Arial" pitchFamily="34" charset="0"/>
              </a:rPr>
              <a:t>r×h</a:t>
            </a:r>
            <a:r>
              <a:rPr lang="en-US" sz="2400" b="1" dirty="0" smtClean="0">
                <a:latin typeface="Arial" pitchFamily="34" charset="0"/>
                <a:ea typeface="Calibri" pitchFamily="34" charset="0"/>
                <a:cs typeface="Arial" pitchFamily="34" charset="0"/>
              </a:rPr>
              <a:t>}</a:t>
            </a:r>
            <a:endParaRPr lang="en-US" sz="2400" b="1" dirty="0" smtClean="0">
              <a:latin typeface="Arial" pitchFamily="34" charset="0"/>
              <a:cs typeface="Arial" pitchFamily="34" charset="0"/>
            </a:endParaRPr>
          </a:p>
        </p:txBody>
      </p:sp>
      <p:sp>
        <p:nvSpPr>
          <p:cNvPr id="7" name="Text Box 3"/>
          <p:cNvSpPr txBox="1">
            <a:spLocks noChangeArrowheads="1"/>
          </p:cNvSpPr>
          <p:nvPr/>
        </p:nvSpPr>
        <p:spPr bwMode="auto">
          <a:xfrm>
            <a:off x="0" y="3301425"/>
            <a:ext cx="9144000" cy="584775"/>
          </a:xfrm>
          <a:prstGeom prst="rect">
            <a:avLst/>
          </a:prstGeom>
          <a:solidFill>
            <a:srgbClr val="FF9933"/>
          </a:solidFill>
          <a:ln w="9525">
            <a:noFill/>
            <a:miter lim="800000"/>
            <a:headEnd/>
            <a:tailEnd/>
          </a:ln>
        </p:spPr>
        <p:txBody>
          <a:bodyPr>
            <a:spAutoFit/>
          </a:bodyPr>
          <a:lstStyle/>
          <a:p>
            <a:pPr algn="ctr"/>
            <a:r>
              <a:rPr lang="en-US" altLang="de-DE" sz="3200" b="1" dirty="0" smtClean="0">
                <a:solidFill>
                  <a:srgbClr val="000000"/>
                </a:solidFill>
                <a:latin typeface="Arial Black" pitchFamily="34" charset="0"/>
                <a:cs typeface="Arial" pitchFamily="34" charset="0"/>
              </a:rPr>
              <a:t>Solution</a:t>
            </a:r>
            <a:endParaRPr lang="en-US" altLang="de-DE" sz="3200" b="1" dirty="0">
              <a:solidFill>
                <a:srgbClr val="00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45</a:t>
            </a:fld>
            <a:endParaRPr lang="en-US" dirty="0"/>
          </a:p>
        </p:txBody>
      </p:sp>
      <p:sp>
        <p:nvSpPr>
          <p:cNvPr id="158721" name="Rectangle 1"/>
          <p:cNvSpPr>
            <a:spLocks noChangeArrowheads="1"/>
          </p:cNvSpPr>
          <p:nvPr/>
        </p:nvSpPr>
        <p:spPr bwMode="auto">
          <a:xfrm>
            <a:off x="381000" y="609600"/>
            <a:ext cx="8305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 [2×3+3×0.125+0.125×2]}-{2×∏× (0.25/2)</a:t>
            </a:r>
            <a:r>
              <a:rPr kumimoji="0" lang="en-US" sz="24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2</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 (0.25/2) ×0.125}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=13.25 in</a:t>
            </a:r>
            <a:r>
              <a:rPr kumimoji="0" lang="en-US" sz="24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Corrosion rate = 534×W/DAT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=534×150/7.14×13.25×120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=7.0556 mpy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smtClean="0">
                <a:solidFill>
                  <a:srgbClr val="FFFF00"/>
                </a:solidFill>
                <a:latin typeface="Arial" pitchFamily="34" charset="0"/>
                <a:ea typeface="Calibri" pitchFamily="34" charset="0"/>
                <a:cs typeface="Arial" pitchFamily="34" charset="0"/>
              </a:rPr>
              <a:t>Note : </a:t>
            </a:r>
            <a:r>
              <a:rPr kumimoji="0" lang="en-US" sz="24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Here hole has been no effect on exposed area,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 because {2× [∏×r</a:t>
            </a:r>
            <a:r>
              <a:rPr kumimoji="0" lang="en-US" sz="2400" b="1" i="0" u="none" strike="noStrike" cap="none" normalizeH="0" baseline="30000" dirty="0" smtClean="0">
                <a:ln>
                  <a:noFill/>
                </a:ln>
                <a:solidFill>
                  <a:srgbClr val="FFFF00"/>
                </a:solidFill>
                <a:effectLst/>
                <a:latin typeface="Arial" pitchFamily="34" charset="0"/>
                <a:ea typeface="Calibri" pitchFamily="34" charset="0"/>
                <a:cs typeface="Arial" pitchFamily="34" charset="0"/>
              </a:rPr>
              <a:t>2</a:t>
            </a:r>
            <a:r>
              <a:rPr kumimoji="0" lang="en-US" sz="24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 = {2×∏×</a:t>
            </a:r>
            <a:r>
              <a:rPr kumimoji="0" lang="en-US" sz="2400" b="1" i="0" u="none" strike="noStrike" cap="none" normalizeH="0" baseline="0" dirty="0" err="1" smtClean="0">
                <a:ln>
                  <a:noFill/>
                </a:ln>
                <a:solidFill>
                  <a:srgbClr val="FFFF00"/>
                </a:solidFill>
                <a:effectLst/>
                <a:latin typeface="Arial" pitchFamily="34" charset="0"/>
                <a:ea typeface="Calibri" pitchFamily="34" charset="0"/>
                <a:cs typeface="Arial" pitchFamily="34" charset="0"/>
              </a:rPr>
              <a:t>r×h</a:t>
            </a:r>
            <a:r>
              <a:rPr kumimoji="0" lang="en-US" sz="24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a:t>
            </a:r>
            <a:endParaRPr kumimoji="0" lang="en-US" sz="24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2"/>
          </p:nvPr>
        </p:nvGraphicFramePr>
        <p:xfrm>
          <a:off x="0" y="1828800"/>
          <a:ext cx="72720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half" idx="1"/>
          </p:nvPr>
        </p:nvSpPr>
        <p:spPr>
          <a:xfrm>
            <a:off x="228600" y="685800"/>
            <a:ext cx="8686800" cy="990599"/>
          </a:xfrm>
        </p:spPr>
        <p:txBody>
          <a:bodyPr>
            <a:normAutofit/>
          </a:bodyPr>
          <a:lstStyle/>
          <a:p>
            <a:pPr>
              <a:buFont typeface="Wingdings" pitchFamily="2" charset="2"/>
              <a:buChar char="ü"/>
            </a:pPr>
            <a:r>
              <a:rPr lang="en-US" sz="2400" dirty="0" smtClean="0">
                <a:solidFill>
                  <a:srgbClr val="FFFF00"/>
                </a:solidFill>
              </a:rPr>
              <a:t>The annual cost of corrosion worldwide is over 3% of the world’s GDP</a:t>
            </a:r>
            <a:endParaRPr lang="en-US" sz="2400" dirty="0">
              <a:solidFill>
                <a:srgbClr val="FFFF00"/>
              </a:solidFill>
            </a:endParaRPr>
          </a:p>
        </p:txBody>
      </p:sp>
      <p:sp>
        <p:nvSpPr>
          <p:cNvPr id="8" name="Rectangle 7"/>
          <p:cNvSpPr/>
          <p:nvPr/>
        </p:nvSpPr>
        <p:spPr>
          <a:xfrm>
            <a:off x="6705600" y="1948180"/>
            <a:ext cx="2286000" cy="136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u="sng" dirty="0" smtClean="0">
                <a:solidFill>
                  <a:srgbClr val="000000"/>
                </a:solidFill>
                <a:latin typeface="Arial" pitchFamily="34" charset="0"/>
                <a:cs typeface="Arial" pitchFamily="34" charset="0"/>
              </a:rPr>
              <a:t>UTILITIES:</a:t>
            </a:r>
          </a:p>
          <a:p>
            <a:pPr algn="ctr"/>
            <a:r>
              <a:rPr lang="en-US" sz="1600" dirty="0" smtClean="0">
                <a:solidFill>
                  <a:srgbClr val="000000"/>
                </a:solidFill>
                <a:latin typeface="Arial" pitchFamily="34" charset="0"/>
                <a:cs typeface="Arial" pitchFamily="34" charset="0"/>
              </a:rPr>
              <a:t>Drinking Water &amp; Sewerage</a:t>
            </a:r>
          </a:p>
          <a:p>
            <a:pPr algn="ctr"/>
            <a:r>
              <a:rPr lang="en-US" sz="1600" dirty="0" smtClean="0">
                <a:solidFill>
                  <a:srgbClr val="000000"/>
                </a:solidFill>
                <a:latin typeface="Arial" pitchFamily="34" charset="0"/>
                <a:cs typeface="Arial" pitchFamily="34" charset="0"/>
              </a:rPr>
              <a:t>Gas distribution</a:t>
            </a:r>
          </a:p>
          <a:p>
            <a:pPr algn="ctr"/>
            <a:r>
              <a:rPr lang="en-US" sz="1600" dirty="0" smtClean="0">
                <a:solidFill>
                  <a:srgbClr val="000000"/>
                </a:solidFill>
                <a:latin typeface="Arial" pitchFamily="34" charset="0"/>
                <a:cs typeface="Arial" pitchFamily="34" charset="0"/>
              </a:rPr>
              <a:t>Electrical utilities etc.</a:t>
            </a:r>
            <a:endParaRPr lang="en-US" u="sng" dirty="0">
              <a:solidFill>
                <a:srgbClr val="000000"/>
              </a:solidFill>
              <a:latin typeface="Arial" pitchFamily="34" charset="0"/>
              <a:cs typeface="Arial" pitchFamily="34" charset="0"/>
            </a:endParaRPr>
          </a:p>
        </p:txBody>
      </p:sp>
      <p:sp>
        <p:nvSpPr>
          <p:cNvPr id="9" name="Rectangle 8"/>
          <p:cNvSpPr/>
          <p:nvPr/>
        </p:nvSpPr>
        <p:spPr>
          <a:xfrm>
            <a:off x="6705600" y="3451860"/>
            <a:ext cx="2286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u="sng" dirty="0" smtClean="0">
                <a:solidFill>
                  <a:srgbClr val="000000"/>
                </a:solidFill>
                <a:latin typeface="Arial" pitchFamily="34" charset="0"/>
                <a:cs typeface="Arial" pitchFamily="34" charset="0"/>
              </a:rPr>
              <a:t>TRANSPORTATION:</a:t>
            </a:r>
          </a:p>
          <a:p>
            <a:pPr algn="ctr"/>
            <a:r>
              <a:rPr lang="en-US" sz="1600" dirty="0" smtClean="0">
                <a:solidFill>
                  <a:srgbClr val="000000"/>
                </a:solidFill>
                <a:latin typeface="Arial" pitchFamily="34" charset="0"/>
                <a:cs typeface="Arial" pitchFamily="34" charset="0"/>
              </a:rPr>
              <a:t>Ships &amp; Aircrafts</a:t>
            </a:r>
          </a:p>
          <a:p>
            <a:pPr algn="ctr"/>
            <a:r>
              <a:rPr lang="en-US" sz="1600" dirty="0" smtClean="0">
                <a:solidFill>
                  <a:srgbClr val="000000"/>
                </a:solidFill>
                <a:latin typeface="Arial" pitchFamily="34" charset="0"/>
                <a:cs typeface="Arial" pitchFamily="34" charset="0"/>
              </a:rPr>
              <a:t>Railroad &amp; vehicles</a:t>
            </a:r>
          </a:p>
        </p:txBody>
      </p:sp>
      <p:sp>
        <p:nvSpPr>
          <p:cNvPr id="10" name="Rectangle 9"/>
          <p:cNvSpPr/>
          <p:nvPr/>
        </p:nvSpPr>
        <p:spPr>
          <a:xfrm>
            <a:off x="6705600" y="4480560"/>
            <a:ext cx="2286000" cy="11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00" b="1" u="sng" dirty="0" smtClean="0"/>
          </a:p>
          <a:p>
            <a:pPr algn="ctr"/>
            <a:r>
              <a:rPr lang="en-US" sz="1600" b="1" u="sng" dirty="0" smtClean="0">
                <a:solidFill>
                  <a:srgbClr val="000000"/>
                </a:solidFill>
                <a:latin typeface="Arial" pitchFamily="34" charset="0"/>
                <a:cs typeface="Arial" pitchFamily="34" charset="0"/>
              </a:rPr>
              <a:t>INFRASTRUCTURE:</a:t>
            </a:r>
          </a:p>
          <a:p>
            <a:pPr algn="ctr"/>
            <a:r>
              <a:rPr lang="en-US" sz="1600" dirty="0" smtClean="0">
                <a:solidFill>
                  <a:srgbClr val="000000"/>
                </a:solidFill>
                <a:latin typeface="Arial" pitchFamily="34" charset="0"/>
                <a:cs typeface="Arial" pitchFamily="34" charset="0"/>
              </a:rPr>
              <a:t>Gas &amp; liquid transmission</a:t>
            </a:r>
          </a:p>
          <a:p>
            <a:pPr algn="ctr"/>
            <a:r>
              <a:rPr lang="en-US" sz="1600" dirty="0" smtClean="0">
                <a:solidFill>
                  <a:srgbClr val="000000"/>
                </a:solidFill>
                <a:latin typeface="Arial" pitchFamily="34" charset="0"/>
                <a:cs typeface="Arial" pitchFamily="34" charset="0"/>
              </a:rPr>
              <a:t>Airports, Waterways</a:t>
            </a:r>
          </a:p>
          <a:p>
            <a:pPr algn="ctr"/>
            <a:endParaRPr lang="en-US" dirty="0"/>
          </a:p>
        </p:txBody>
      </p:sp>
      <p:sp>
        <p:nvSpPr>
          <p:cNvPr id="11" name="Rectangle 10"/>
          <p:cNvSpPr/>
          <p:nvPr/>
        </p:nvSpPr>
        <p:spPr>
          <a:xfrm>
            <a:off x="6705600" y="5769934"/>
            <a:ext cx="2286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600" u="sng" dirty="0" smtClean="0"/>
          </a:p>
          <a:p>
            <a:pPr algn="ctr"/>
            <a:endParaRPr lang="en-US" sz="1600" u="sng" dirty="0" smtClean="0"/>
          </a:p>
          <a:p>
            <a:pPr algn="ctr"/>
            <a:r>
              <a:rPr lang="en-US" sz="1600" b="1" u="sng" dirty="0" smtClean="0">
                <a:solidFill>
                  <a:srgbClr val="000000"/>
                </a:solidFill>
                <a:latin typeface="Arial" pitchFamily="34" charset="0"/>
                <a:cs typeface="Arial" pitchFamily="34" charset="0"/>
              </a:rPr>
              <a:t>GOVERNMENT:</a:t>
            </a:r>
          </a:p>
          <a:p>
            <a:pPr algn="ctr"/>
            <a:r>
              <a:rPr lang="en-US" sz="1600" dirty="0" smtClean="0">
                <a:solidFill>
                  <a:srgbClr val="000000"/>
                </a:solidFill>
                <a:latin typeface="Arial" pitchFamily="34" charset="0"/>
                <a:cs typeface="Arial" pitchFamily="34" charset="0"/>
              </a:rPr>
              <a:t>Defense</a:t>
            </a:r>
          </a:p>
          <a:p>
            <a:pPr algn="ctr"/>
            <a:r>
              <a:rPr lang="en-US" sz="1600" dirty="0" smtClean="0">
                <a:solidFill>
                  <a:srgbClr val="000000"/>
                </a:solidFill>
                <a:latin typeface="Arial" pitchFamily="34" charset="0"/>
                <a:cs typeface="Arial" pitchFamily="34" charset="0"/>
              </a:rPr>
              <a:t>Nuclear etc.</a:t>
            </a:r>
          </a:p>
          <a:p>
            <a:pPr algn="ctr"/>
            <a:endParaRPr lang="en-US" u="sng" dirty="0" smtClean="0"/>
          </a:p>
          <a:p>
            <a:pPr algn="ctr"/>
            <a:endParaRPr lang="en-US" u="sng" dirty="0"/>
          </a:p>
        </p:txBody>
      </p:sp>
      <p:sp>
        <p:nvSpPr>
          <p:cNvPr id="12" name="Rectangle 11"/>
          <p:cNvSpPr/>
          <p:nvPr/>
        </p:nvSpPr>
        <p:spPr>
          <a:xfrm>
            <a:off x="685800" y="5836920"/>
            <a:ext cx="58674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b="1" u="sng" dirty="0" smtClean="0">
                <a:solidFill>
                  <a:srgbClr val="000000"/>
                </a:solidFill>
                <a:latin typeface="Arial" pitchFamily="34" charset="0"/>
                <a:cs typeface="Arial" pitchFamily="34" charset="0"/>
              </a:rPr>
              <a:t>PRODUCTION &amp; MANUFACTURING:</a:t>
            </a:r>
          </a:p>
          <a:p>
            <a:pPr algn="ctr"/>
            <a:r>
              <a:rPr lang="en-US" sz="1600" dirty="0" smtClean="0">
                <a:solidFill>
                  <a:srgbClr val="000000"/>
                </a:solidFill>
                <a:latin typeface="Arial" pitchFamily="34" charset="0"/>
                <a:cs typeface="Arial" pitchFamily="34" charset="0"/>
              </a:rPr>
              <a:t>Chemical, Petrochemical, Pharmaceutical, food, paper, metal, oil&amp; gas Exploration etc.</a:t>
            </a:r>
            <a:endParaRPr lang="en-US" sz="1600" dirty="0">
              <a:solidFill>
                <a:srgbClr val="000000"/>
              </a:solidFill>
              <a:latin typeface="Arial" pitchFamily="34" charset="0"/>
              <a:cs typeface="Arial" pitchFamily="34" charset="0"/>
            </a:endParaRPr>
          </a:p>
        </p:txBody>
      </p:sp>
      <p:sp>
        <p:nvSpPr>
          <p:cNvPr id="1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Costs of Corrosion: Economy aspect</a:t>
            </a:r>
            <a:endParaRPr lang="en-US" altLang="de-DE" sz="2400" b="1" dirty="0">
              <a:solidFill>
                <a:srgbClr val="000000"/>
              </a:solidFill>
              <a:latin typeface="Arial Black"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6</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Electrochemical Reactions</a:t>
            </a:r>
            <a:endParaRPr lang="en-US" altLang="de-DE" sz="2400" b="1" dirty="0">
              <a:solidFill>
                <a:srgbClr val="000000"/>
              </a:solidFill>
              <a:latin typeface="Arial Black" pitchFamily="34" charset="0"/>
              <a:cs typeface="Arial" pitchFamily="34" charset="0"/>
            </a:endParaRPr>
          </a:p>
        </p:txBody>
      </p:sp>
      <p:sp>
        <p:nvSpPr>
          <p:cNvPr id="5" name="Rectangle 4"/>
          <p:cNvSpPr/>
          <p:nvPr/>
        </p:nvSpPr>
        <p:spPr bwMode="auto">
          <a:xfrm>
            <a:off x="1331025" y="1066800"/>
            <a:ext cx="4419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+ 2HCl             Zncl</a:t>
            </a:r>
            <a:r>
              <a:rPr lang="en-IN" sz="2400" b="1" baseline="-25000" dirty="0" smtClean="0">
                <a:latin typeface="Arial" pitchFamily="34" charset="0"/>
                <a:cs typeface="Arial" pitchFamily="34" charset="0"/>
              </a:rPr>
              <a:t>2</a:t>
            </a:r>
            <a:r>
              <a:rPr lang="en-IN" sz="2400" b="1" dirty="0" smtClean="0">
                <a:latin typeface="Arial" pitchFamily="34" charset="0"/>
                <a:cs typeface="Arial" pitchFamily="34" charset="0"/>
              </a:rPr>
              <a:t> +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7" name="Straight Arrow Connector 6"/>
          <p:cNvCxnSpPr/>
          <p:nvPr/>
        </p:nvCxnSpPr>
        <p:spPr bwMode="auto">
          <a:xfrm>
            <a:off x="3007425" y="12954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8" name="Rectangle 7"/>
          <p:cNvSpPr/>
          <p:nvPr/>
        </p:nvSpPr>
        <p:spPr bwMode="auto">
          <a:xfrm>
            <a:off x="1351375" y="2057400"/>
            <a:ext cx="38520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+ 2H</a:t>
            </a:r>
            <a:r>
              <a:rPr lang="en-IN" sz="2400" b="1" baseline="30000" dirty="0" smtClean="0">
                <a:latin typeface="Arial" pitchFamily="34" charset="0"/>
                <a:cs typeface="Arial" pitchFamily="34" charset="0"/>
              </a:rPr>
              <a:t>+</a:t>
            </a:r>
            <a:r>
              <a:rPr lang="en-IN" sz="2400" b="1" dirty="0" smtClean="0">
                <a:latin typeface="Arial" pitchFamily="34" charset="0"/>
                <a:cs typeface="Arial" pitchFamily="34" charset="0"/>
              </a:rPr>
              <a:t>            Zn</a:t>
            </a:r>
            <a:r>
              <a:rPr lang="en-IN" sz="2400" b="1" baseline="30000" dirty="0" smtClean="0">
                <a:latin typeface="Arial" pitchFamily="34" charset="0"/>
                <a:cs typeface="Arial" pitchFamily="34" charset="0"/>
              </a:rPr>
              <a:t>2+ </a:t>
            </a:r>
            <a:r>
              <a:rPr lang="en-IN" sz="2400" b="1" dirty="0" smtClean="0">
                <a:latin typeface="Arial" pitchFamily="34" charset="0"/>
                <a:cs typeface="Arial" pitchFamily="34" charset="0"/>
              </a:rPr>
              <a:t>+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9" name="Straight Arrow Connector 8"/>
          <p:cNvCxnSpPr/>
          <p:nvPr/>
        </p:nvCxnSpPr>
        <p:spPr bwMode="auto">
          <a:xfrm>
            <a:off x="2763550" y="2286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0" name="Rectangle 9"/>
          <p:cNvSpPr/>
          <p:nvPr/>
        </p:nvSpPr>
        <p:spPr bwMode="auto">
          <a:xfrm>
            <a:off x="1371600" y="3200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Zn           Zn</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1" name="Straight Arrow Connector 10"/>
          <p:cNvCxnSpPr/>
          <p:nvPr/>
        </p:nvCxnSpPr>
        <p:spPr bwMode="auto">
          <a:xfrm>
            <a:off x="1933700" y="3429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2" name="TextBox 11"/>
          <p:cNvSpPr txBox="1"/>
          <p:nvPr/>
        </p:nvSpPr>
        <p:spPr>
          <a:xfrm>
            <a:off x="4203875" y="3207325"/>
            <a:ext cx="5168725" cy="430887"/>
          </a:xfrm>
          <a:prstGeom prst="rect">
            <a:avLst/>
          </a:prstGeom>
          <a:noFill/>
        </p:spPr>
        <p:txBody>
          <a:bodyPr wrap="square" rtlCol="0">
            <a:spAutoFit/>
          </a:bodyPr>
          <a:lstStyle/>
          <a:p>
            <a:r>
              <a:rPr lang="en-IN" dirty="0" smtClean="0"/>
              <a:t>. . . . . . </a:t>
            </a:r>
            <a:r>
              <a:rPr lang="en-IN" i="1" dirty="0" smtClean="0"/>
              <a:t>.</a:t>
            </a:r>
            <a:r>
              <a:rPr lang="en-IN" sz="2200" b="1" i="1" dirty="0" smtClean="0">
                <a:latin typeface="Arial" pitchFamily="34" charset="0"/>
                <a:cs typeface="Arial" pitchFamily="34" charset="0"/>
              </a:rPr>
              <a:t>Oxidation (anodic reaction) </a:t>
            </a:r>
            <a:endParaRPr lang="en-IN" sz="2200" b="1" i="1" dirty="0">
              <a:latin typeface="Arial" pitchFamily="34" charset="0"/>
              <a:cs typeface="Arial" pitchFamily="34" charset="0"/>
            </a:endParaRPr>
          </a:p>
        </p:txBody>
      </p:sp>
      <p:sp>
        <p:nvSpPr>
          <p:cNvPr id="13" name="Rectangle 12"/>
          <p:cNvSpPr/>
          <p:nvPr/>
        </p:nvSpPr>
        <p:spPr bwMode="auto">
          <a:xfrm>
            <a:off x="1371600" y="40386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2H</a:t>
            </a:r>
            <a:r>
              <a:rPr lang="en-IN" sz="2400" b="1" baseline="30000" dirty="0" smtClean="0">
                <a:latin typeface="Arial" pitchFamily="34" charset="0"/>
                <a:cs typeface="Arial" pitchFamily="34" charset="0"/>
              </a:rPr>
              <a:t>+ </a:t>
            </a:r>
            <a:r>
              <a:rPr lang="en-IN" sz="2400" b="1" dirty="0" smtClean="0">
                <a:latin typeface="Arial" pitchFamily="34" charset="0"/>
                <a:cs typeface="Arial" pitchFamily="34" charset="0"/>
              </a:rPr>
              <a:t>+ 2e           H</a:t>
            </a:r>
            <a:r>
              <a:rPr lang="en-IN" sz="2400" b="1" baseline="-25000" dirty="0" smtClean="0">
                <a:latin typeface="Arial" pitchFamily="34" charset="0"/>
                <a:cs typeface="Arial" pitchFamily="34" charset="0"/>
              </a:rPr>
              <a:t>2</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14" name="Straight Arrow Connector 13"/>
          <p:cNvCxnSpPr/>
          <p:nvPr/>
        </p:nvCxnSpPr>
        <p:spPr bwMode="auto">
          <a:xfrm>
            <a:off x="2743200" y="42672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15" name="TextBox 14"/>
          <p:cNvSpPr txBox="1"/>
          <p:nvPr/>
        </p:nvSpPr>
        <p:spPr>
          <a:xfrm>
            <a:off x="4203875" y="4045525"/>
            <a:ext cx="5168725" cy="430887"/>
          </a:xfrm>
          <a:prstGeom prst="rect">
            <a:avLst/>
          </a:prstGeom>
          <a:noFill/>
        </p:spPr>
        <p:txBody>
          <a:bodyPr wrap="square" rtlCol="0">
            <a:spAutoFit/>
          </a:bodyPr>
          <a:lstStyle/>
          <a:p>
            <a:r>
              <a:rPr lang="en-IN" dirty="0" smtClean="0"/>
              <a:t>. . . . . . </a:t>
            </a:r>
            <a:r>
              <a:rPr lang="en-IN" sz="2200" b="1" i="1" dirty="0" smtClean="0">
                <a:latin typeface="Arial" pitchFamily="34" charset="0"/>
                <a:cs typeface="Arial" pitchFamily="34" charset="0"/>
              </a:rPr>
              <a:t>Reduction (cathodic reaction) </a:t>
            </a:r>
            <a:endParaRPr lang="en-IN" sz="2200" b="1" i="1" dirty="0">
              <a:latin typeface="Arial" pitchFamily="34" charset="0"/>
              <a:cs typeface="Arial" pitchFamily="34" charset="0"/>
            </a:endParaRPr>
          </a:p>
        </p:txBody>
      </p:sp>
      <p:sp>
        <p:nvSpPr>
          <p:cNvPr id="16" name="Rectangle 37"/>
          <p:cNvSpPr>
            <a:spLocks noChangeArrowheads="1"/>
          </p:cNvSpPr>
          <p:nvPr/>
        </p:nvSpPr>
        <p:spPr bwMode="auto">
          <a:xfrm>
            <a:off x="69275" y="5105400"/>
            <a:ext cx="8997976" cy="1077218"/>
          </a:xfrm>
          <a:prstGeom prst="rect">
            <a:avLst/>
          </a:prstGeom>
          <a:noFill/>
          <a:ln w="9525">
            <a:noFill/>
            <a:miter lim="800000"/>
            <a:headEnd/>
            <a:tailEnd/>
          </a:ln>
        </p:spPr>
        <p:txBody>
          <a:bodyPr wrap="none">
            <a:spAutoFit/>
          </a:bodyPr>
          <a:lstStyle/>
          <a:p>
            <a:pPr>
              <a:buFont typeface="Wingdings" pitchFamily="2" charset="2"/>
              <a:buChar char="ü"/>
            </a:pPr>
            <a:r>
              <a:rPr lang="en-US" altLang="de-DE" sz="2400" dirty="0" smtClean="0">
                <a:latin typeface="Arial" pitchFamily="34" charset="0"/>
                <a:cs typeface="Arial" pitchFamily="34" charset="0"/>
              </a:rPr>
              <a:t> </a:t>
            </a:r>
            <a:r>
              <a:rPr lang="en-IN" altLang="de-DE" sz="2400" dirty="0" smtClean="0">
                <a:solidFill>
                  <a:srgbClr val="FFFF00"/>
                </a:solidFill>
                <a:latin typeface="Arial" pitchFamily="34" charset="0"/>
                <a:cs typeface="Arial" pitchFamily="34" charset="0"/>
              </a:rPr>
              <a:t>During metallic corrosion, the </a:t>
            </a:r>
            <a:r>
              <a:rPr lang="en-IN" altLang="de-DE" sz="2400" i="1" dirty="0" smtClean="0">
                <a:solidFill>
                  <a:srgbClr val="FFFFFF"/>
                </a:solidFill>
                <a:latin typeface="Arial" pitchFamily="34" charset="0"/>
                <a:cs typeface="Arial" pitchFamily="34" charset="0"/>
              </a:rPr>
              <a:t>rate of oxidation </a:t>
            </a:r>
            <a:r>
              <a:rPr lang="en-IN" altLang="de-DE" sz="2400" dirty="0" smtClean="0">
                <a:solidFill>
                  <a:srgbClr val="FFFF00"/>
                </a:solidFill>
                <a:latin typeface="Arial" pitchFamily="34" charset="0"/>
                <a:cs typeface="Arial" pitchFamily="34" charset="0"/>
              </a:rPr>
              <a:t>equals the </a:t>
            </a:r>
            <a:r>
              <a:rPr lang="en-IN" altLang="de-DE" sz="2400" i="1" dirty="0" smtClean="0">
                <a:solidFill>
                  <a:srgbClr val="FFFFFF"/>
                </a:solidFill>
                <a:latin typeface="Arial" pitchFamily="34" charset="0"/>
                <a:cs typeface="Arial" pitchFamily="34" charset="0"/>
              </a:rPr>
              <a:t>rate</a:t>
            </a:r>
          </a:p>
          <a:p>
            <a:r>
              <a:rPr lang="en-IN" altLang="de-DE" sz="2400" i="1" dirty="0" smtClean="0">
                <a:solidFill>
                  <a:srgbClr val="FFFFFF"/>
                </a:solidFill>
                <a:latin typeface="Arial" pitchFamily="34" charset="0"/>
                <a:cs typeface="Arial" pitchFamily="34" charset="0"/>
              </a:rPr>
              <a:t>    of reduction</a:t>
            </a:r>
            <a:r>
              <a:rPr lang="en-IN" altLang="de-DE" sz="2400" dirty="0" smtClean="0">
                <a:solidFill>
                  <a:srgbClr val="FFFF00"/>
                </a:solidFill>
                <a:latin typeface="Arial" pitchFamily="34" charset="0"/>
                <a:cs typeface="Arial" pitchFamily="34" charset="0"/>
              </a:rPr>
              <a:t> (in terms of electron production and consumption)</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7</a:t>
            </a:fld>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1219200" y="838200"/>
            <a:ext cx="6772275" cy="4210050"/>
          </a:xfrm>
          <a:prstGeom prst="rect">
            <a:avLst/>
          </a:prstGeom>
          <a:noFill/>
          <a:ln w="9525">
            <a:noFill/>
            <a:miter lim="800000"/>
            <a:headEnd/>
            <a:tailEnd/>
          </a:ln>
          <a:effectLst/>
        </p:spPr>
      </p:pic>
      <p:sp>
        <p:nvSpPr>
          <p:cNvPr id="4"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Electrochemical Reactions</a:t>
            </a:r>
            <a:endParaRPr lang="en-US" altLang="de-DE" sz="2400" b="1" dirty="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701292" y="5247382"/>
            <a:ext cx="8214108" cy="1077218"/>
          </a:xfrm>
          <a:prstGeom prst="rect">
            <a:avLst/>
          </a:prstGeom>
          <a:noFill/>
          <a:ln w="9525">
            <a:noFill/>
            <a:miter lim="800000"/>
            <a:headEnd/>
            <a:tailEnd/>
          </a:ln>
        </p:spPr>
        <p:txBody>
          <a:bodyPr wrap="none">
            <a:spAutoFit/>
          </a:bodyPr>
          <a:lstStyle/>
          <a:p>
            <a:r>
              <a:rPr lang="en-IN" altLang="de-DE" sz="2400" dirty="0" smtClean="0">
                <a:solidFill>
                  <a:srgbClr val="FFFF00"/>
                </a:solidFill>
                <a:latin typeface="Arial" pitchFamily="34" charset="0"/>
                <a:cs typeface="Arial" pitchFamily="34" charset="0"/>
              </a:rPr>
              <a:t>Electrochemical reactions occurring during corrosion of Zn </a:t>
            </a:r>
          </a:p>
          <a:p>
            <a:r>
              <a:rPr lang="en-IN" altLang="de-DE" sz="2400" dirty="0" smtClean="0">
                <a:solidFill>
                  <a:srgbClr val="FFFF00"/>
                </a:solidFill>
                <a:latin typeface="Arial" pitchFamily="34" charset="0"/>
                <a:cs typeface="Arial" pitchFamily="34" charset="0"/>
              </a:rPr>
              <a:t>in air-free HCl acid</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8</a:t>
            </a:fld>
            <a:endParaRPr lang="en-US" dirty="0"/>
          </a:p>
        </p:txBody>
      </p:sp>
      <p:pic>
        <p:nvPicPr>
          <p:cNvPr id="72706" name="Picture 2"/>
          <p:cNvPicPr>
            <a:picLocks noChangeAspect="1" noChangeArrowheads="1"/>
          </p:cNvPicPr>
          <p:nvPr/>
        </p:nvPicPr>
        <p:blipFill>
          <a:blip r:embed="rId2" cstate="print"/>
          <a:srcRect/>
          <a:stretch>
            <a:fillRect/>
          </a:stretch>
        </p:blipFill>
        <p:spPr bwMode="auto">
          <a:xfrm>
            <a:off x="2057400" y="914400"/>
            <a:ext cx="5617583" cy="4248000"/>
          </a:xfrm>
          <a:prstGeom prst="rect">
            <a:avLst/>
          </a:prstGeom>
          <a:noFill/>
          <a:ln w="9525">
            <a:noFill/>
            <a:miter lim="800000"/>
            <a:headEnd/>
            <a:tailEnd/>
          </a:ln>
        </p:spPr>
      </p:pic>
      <p:sp>
        <p:nvSpPr>
          <p:cNvPr id="4"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Electrochemical Reactions</a:t>
            </a:r>
            <a:endParaRPr lang="en-US" altLang="de-DE" sz="2400" b="1" dirty="0">
              <a:solidFill>
                <a:srgbClr val="000000"/>
              </a:solidFill>
              <a:latin typeface="Arial Black" pitchFamily="34" charset="0"/>
              <a:cs typeface="Arial" pitchFamily="34" charset="0"/>
            </a:endParaRPr>
          </a:p>
        </p:txBody>
      </p:sp>
      <p:sp>
        <p:nvSpPr>
          <p:cNvPr id="5" name="Rectangle 37"/>
          <p:cNvSpPr>
            <a:spLocks noChangeArrowheads="1"/>
          </p:cNvSpPr>
          <p:nvPr/>
        </p:nvSpPr>
        <p:spPr bwMode="auto">
          <a:xfrm>
            <a:off x="685800" y="5552182"/>
            <a:ext cx="8026556" cy="1077218"/>
          </a:xfrm>
          <a:prstGeom prst="rect">
            <a:avLst/>
          </a:prstGeom>
          <a:noFill/>
          <a:ln w="9525">
            <a:noFill/>
            <a:miter lim="800000"/>
            <a:headEnd/>
            <a:tailEnd/>
          </a:ln>
        </p:spPr>
        <p:txBody>
          <a:bodyPr wrap="none">
            <a:spAutoFit/>
          </a:bodyPr>
          <a:lstStyle/>
          <a:p>
            <a:r>
              <a:rPr lang="en-IN" altLang="de-DE" sz="2400" dirty="0" smtClean="0">
                <a:solidFill>
                  <a:srgbClr val="FFFF00"/>
                </a:solidFill>
                <a:latin typeface="Arial" pitchFamily="34" charset="0"/>
                <a:cs typeface="Arial" pitchFamily="34" charset="0"/>
              </a:rPr>
              <a:t>Electrochemical reactions occurring during corrosion of a </a:t>
            </a:r>
          </a:p>
          <a:p>
            <a:r>
              <a:rPr lang="en-IN" altLang="de-DE" sz="2400" dirty="0" smtClean="0">
                <a:solidFill>
                  <a:srgbClr val="FFFF00"/>
                </a:solidFill>
                <a:latin typeface="Arial" pitchFamily="34" charset="0"/>
                <a:cs typeface="Arial" pitchFamily="34" charset="0"/>
              </a:rPr>
              <a:t>metal (M) in air-free HCl acid</a:t>
            </a:r>
            <a:endParaRPr lang="en-IN" altLang="de-DE" sz="2400" dirty="0">
              <a:solidFill>
                <a:srgbClr val="FFFF00"/>
              </a:solidFill>
              <a:latin typeface="Arial" pitchFamily="34" charset="0"/>
              <a:cs typeface="Arial" pitchFamily="34" charset="0"/>
            </a:endParaRPr>
          </a:p>
          <a:p>
            <a:endParaRPr lang="de-DE" altLang="de-DE"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B2F7596-1E27-4CD0-BCB8-53D70DD0E62C}" type="slidenum">
              <a:rPr lang="en-US" smtClean="0"/>
              <a:pPr>
                <a:defRPr/>
              </a:pPr>
              <a:t>9</a:t>
            </a:fld>
            <a:endParaRPr lang="en-US" dirty="0"/>
          </a:p>
        </p:txBody>
      </p:sp>
      <p:sp>
        <p:nvSpPr>
          <p:cNvPr id="3" name="Text Box 3"/>
          <p:cNvSpPr txBox="1">
            <a:spLocks noChangeArrowheads="1"/>
          </p:cNvSpPr>
          <p:nvPr/>
        </p:nvSpPr>
        <p:spPr bwMode="auto">
          <a:xfrm>
            <a:off x="0" y="7938"/>
            <a:ext cx="9144000" cy="461665"/>
          </a:xfrm>
          <a:prstGeom prst="rect">
            <a:avLst/>
          </a:prstGeom>
          <a:solidFill>
            <a:srgbClr val="FF9933"/>
          </a:solidFill>
          <a:ln w="9525">
            <a:noFill/>
            <a:miter lim="800000"/>
            <a:headEnd/>
            <a:tailEnd/>
          </a:ln>
        </p:spPr>
        <p:txBody>
          <a:bodyPr>
            <a:spAutoFit/>
          </a:bodyPr>
          <a:lstStyle/>
          <a:p>
            <a:pPr algn="ctr"/>
            <a:r>
              <a:rPr lang="en-US" altLang="de-DE" sz="2400" b="1" dirty="0" smtClean="0">
                <a:solidFill>
                  <a:srgbClr val="000000"/>
                </a:solidFill>
                <a:latin typeface="Arial Black" pitchFamily="34" charset="0"/>
                <a:cs typeface="Arial" pitchFamily="34" charset="0"/>
              </a:rPr>
              <a:t>Anodic Reactions</a:t>
            </a:r>
            <a:endParaRPr lang="en-US" altLang="de-DE" sz="2400" b="1" dirty="0">
              <a:solidFill>
                <a:srgbClr val="000000"/>
              </a:solidFill>
              <a:latin typeface="Arial Black" pitchFamily="34" charset="0"/>
              <a:cs typeface="Arial" pitchFamily="34" charset="0"/>
            </a:endParaRPr>
          </a:p>
        </p:txBody>
      </p:sp>
      <p:sp>
        <p:nvSpPr>
          <p:cNvPr id="4" name="Rectangle 3"/>
          <p:cNvSpPr/>
          <p:nvPr/>
        </p:nvSpPr>
        <p:spPr bwMode="auto">
          <a:xfrm>
            <a:off x="2590800" y="11430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M           M</a:t>
            </a:r>
            <a:r>
              <a:rPr lang="en-IN" sz="2400" b="1" baseline="30000" dirty="0" smtClean="0">
                <a:latin typeface="Arial" pitchFamily="34" charset="0"/>
                <a:cs typeface="Arial" pitchFamily="34" charset="0"/>
              </a:rPr>
              <a:t>n+</a:t>
            </a:r>
            <a:r>
              <a:rPr lang="en-IN" sz="2400" b="1" dirty="0" smtClean="0">
                <a:latin typeface="Arial" pitchFamily="34" charset="0"/>
                <a:cs typeface="Arial" pitchFamily="34" charset="0"/>
              </a:rPr>
              <a:t> + ne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5" name="Straight Arrow Connector 4"/>
          <p:cNvCxnSpPr/>
          <p:nvPr/>
        </p:nvCxnSpPr>
        <p:spPr bwMode="auto">
          <a:xfrm>
            <a:off x="3048000" y="13716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
        <p:nvSpPr>
          <p:cNvPr id="6" name="Rectangle 5"/>
          <p:cNvSpPr/>
          <p:nvPr/>
        </p:nvSpPr>
        <p:spPr bwMode="auto">
          <a:xfrm>
            <a:off x="2590800" y="20574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Fe           Fe</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7" name="Rectangle 6"/>
          <p:cNvSpPr/>
          <p:nvPr/>
        </p:nvSpPr>
        <p:spPr bwMode="auto">
          <a:xfrm>
            <a:off x="2590800" y="28956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Ni           Ni</a:t>
            </a:r>
            <a:r>
              <a:rPr lang="en-IN" sz="2400" b="1" baseline="30000" dirty="0" smtClean="0">
                <a:latin typeface="Arial" pitchFamily="34" charset="0"/>
                <a:cs typeface="Arial" pitchFamily="34" charset="0"/>
              </a:rPr>
              <a:t>2+</a:t>
            </a:r>
            <a:r>
              <a:rPr lang="en-IN" sz="2400" b="1" dirty="0" smtClean="0">
                <a:latin typeface="Arial" pitchFamily="34" charset="0"/>
                <a:cs typeface="Arial" pitchFamily="34" charset="0"/>
              </a:rPr>
              <a:t> + 2e  </a:t>
            </a:r>
            <a:endParaRPr kumimoji="0" lang="en-IN" sz="2400" b="1" i="0" u="none" strike="noStrike" cap="none" normalizeH="0" baseline="-25000" dirty="0" smtClean="0">
              <a:ln>
                <a:noFill/>
              </a:ln>
              <a:solidFill>
                <a:schemeClr val="tx1"/>
              </a:solidFill>
              <a:effectLst/>
              <a:latin typeface="Tahoma" pitchFamily="34" charset="0"/>
            </a:endParaRPr>
          </a:p>
        </p:txBody>
      </p:sp>
      <p:sp>
        <p:nvSpPr>
          <p:cNvPr id="8" name="Rectangle 7"/>
          <p:cNvSpPr/>
          <p:nvPr/>
        </p:nvSpPr>
        <p:spPr bwMode="auto">
          <a:xfrm>
            <a:off x="2590800" y="3733800"/>
            <a:ext cx="2895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IN" sz="2400" b="1" dirty="0" smtClean="0">
                <a:latin typeface="Arial" pitchFamily="34" charset="0"/>
                <a:cs typeface="Arial" pitchFamily="34" charset="0"/>
              </a:rPr>
              <a:t>Al           Al</a:t>
            </a:r>
            <a:r>
              <a:rPr lang="en-IN" sz="2400" b="1" baseline="30000" dirty="0" smtClean="0">
                <a:latin typeface="Arial" pitchFamily="34" charset="0"/>
                <a:cs typeface="Arial" pitchFamily="34" charset="0"/>
              </a:rPr>
              <a:t>3+</a:t>
            </a:r>
            <a:r>
              <a:rPr lang="en-IN" sz="2400" b="1" dirty="0" smtClean="0">
                <a:latin typeface="Arial" pitchFamily="34" charset="0"/>
                <a:cs typeface="Arial" pitchFamily="34" charset="0"/>
              </a:rPr>
              <a:t> + 3e  </a:t>
            </a:r>
            <a:endParaRPr kumimoji="0" lang="en-IN" sz="2400" b="1" i="0" u="none" strike="noStrike" cap="none" normalizeH="0" baseline="-25000" dirty="0" smtClean="0">
              <a:ln>
                <a:noFill/>
              </a:ln>
              <a:solidFill>
                <a:schemeClr val="tx1"/>
              </a:solidFill>
              <a:effectLst/>
              <a:latin typeface="Tahoma" pitchFamily="34" charset="0"/>
            </a:endParaRPr>
          </a:p>
        </p:txBody>
      </p:sp>
      <p:cxnSp>
        <p:nvCxnSpPr>
          <p:cNvPr id="9" name="Straight Arrow Connector 8"/>
          <p:cNvCxnSpPr/>
          <p:nvPr/>
        </p:nvCxnSpPr>
        <p:spPr bwMode="auto">
          <a:xfrm>
            <a:off x="3181350" y="22860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3124200" y="31242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3105150" y="3962400"/>
            <a:ext cx="685800" cy="1588"/>
          </a:xfrm>
          <a:prstGeom prst="straightConnector1">
            <a:avLst/>
          </a:prstGeom>
          <a:solidFill>
            <a:schemeClr val="accent1"/>
          </a:solidFill>
          <a:ln w="60325"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50816</TotalTime>
  <Words>1850</Words>
  <Application>Microsoft Office PowerPoint</Application>
  <PresentationFormat>On-screen Show (4:3)</PresentationFormat>
  <Paragraphs>393</Paragraphs>
  <Slides>45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Textured</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IGCAR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sumantra</dc:creator>
  <cp:lastModifiedBy>Dr.Sumantra Mandal</cp:lastModifiedBy>
  <cp:revision>2781</cp:revision>
  <cp:lastPrinted>2013-07-16T09:15:38Z</cp:lastPrinted>
  <dcterms:created xsi:type="dcterms:W3CDTF">2006-04-03T12:16:44Z</dcterms:created>
  <dcterms:modified xsi:type="dcterms:W3CDTF">2016-11-12T06:50:00Z</dcterms:modified>
</cp:coreProperties>
</file>