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8" r:id="rId6"/>
    <p:sldId id="262" r:id="rId7"/>
    <p:sldId id="263" r:id="rId8"/>
    <p:sldId id="264"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39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2" y="-3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Digital </a:t>
            </a:r>
            <a:r>
              <a:rPr lang="en-US" dirty="0" smtClean="0">
                <a:solidFill>
                  <a:srgbClr val="00B050"/>
                </a:solidFill>
              </a:rPr>
              <a:t>Thermodynamics</a:t>
            </a:r>
            <a:endParaRPr lang="en-US" dirty="0">
              <a:solidFill>
                <a:srgbClr val="00B050"/>
              </a:solidFill>
            </a:endParaRPr>
          </a:p>
        </p:txBody>
      </p:sp>
      <p:sp>
        <p:nvSpPr>
          <p:cNvPr id="3" name="Subtitle 2"/>
          <p:cNvSpPr>
            <a:spLocks noGrp="1"/>
          </p:cNvSpPr>
          <p:nvPr>
            <p:ph type="subTitle" idx="1"/>
          </p:nvPr>
        </p:nvSpPr>
        <p:spPr>
          <a:xfrm>
            <a:off x="1371600" y="3886200"/>
            <a:ext cx="6400800" cy="2514600"/>
          </a:xfrm>
        </p:spPr>
        <p:txBody>
          <a:bodyPr>
            <a:normAutofit fontScale="92500" lnSpcReduction="20000"/>
          </a:bodyPr>
          <a:lstStyle/>
          <a:p>
            <a:r>
              <a:rPr lang="en-US" dirty="0" smtClean="0">
                <a:solidFill>
                  <a:srgbClr val="D93981"/>
                </a:solidFill>
              </a:rPr>
              <a:t>Smart Refrigerators will be able to tell you if it is consuming too much power or needs defrosting or you are opening it too often. For this the microprocessors in it must incorporate digital thermodynamics</a:t>
            </a: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Charts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pV</a:t>
            </a:r>
            <a:r>
              <a:rPr lang="en-US" dirty="0" smtClean="0"/>
              <a:t>=</a:t>
            </a:r>
            <a:r>
              <a:rPr lang="en-US" dirty="0" err="1" smtClean="0"/>
              <a:t>nRT</a:t>
            </a:r>
            <a:r>
              <a:rPr lang="en-US" dirty="0" smtClean="0"/>
              <a:t>, R is the Universal Gas Constant, n the no of moles or n=m/M, where m is the mass and M is the Molecular weight. </a:t>
            </a:r>
          </a:p>
          <a:p>
            <a:r>
              <a:rPr lang="en-US" dirty="0" smtClean="0"/>
              <a:t>Internal Energy and Enthalpy are</a:t>
            </a:r>
          </a:p>
          <a:p>
            <a:r>
              <a:rPr lang="en-US" dirty="0" smtClean="0"/>
              <a:t>U= </a:t>
            </a:r>
            <a:r>
              <a:rPr lang="en-US" dirty="0" err="1" smtClean="0"/>
              <a:t>Cv</a:t>
            </a:r>
            <a:r>
              <a:rPr lang="en-US" dirty="0" smtClean="0"/>
              <a:t> T and H=Cp T with </a:t>
            </a:r>
            <a:r>
              <a:rPr lang="en-US" dirty="0" smtClean="0">
                <a:latin typeface="Symbol" pitchFamily="18" charset="2"/>
              </a:rPr>
              <a:t>g=</a:t>
            </a:r>
            <a:r>
              <a:rPr lang="en-US" dirty="0" smtClean="0">
                <a:latin typeface="+mj-lt"/>
              </a:rPr>
              <a:t> Cp/</a:t>
            </a:r>
            <a:r>
              <a:rPr lang="en-US" dirty="0" err="1" smtClean="0">
                <a:latin typeface="+mj-lt"/>
              </a:rPr>
              <a:t>Cv</a:t>
            </a:r>
            <a:r>
              <a:rPr lang="en-US" dirty="0" smtClean="0">
                <a:latin typeface="+mj-lt"/>
              </a:rPr>
              <a:t>; Cp-</a:t>
            </a:r>
            <a:r>
              <a:rPr lang="en-US" dirty="0" err="1" smtClean="0">
                <a:latin typeface="+mj-lt"/>
              </a:rPr>
              <a:t>Cv</a:t>
            </a:r>
            <a:r>
              <a:rPr lang="en-US" dirty="0" smtClean="0">
                <a:latin typeface="+mj-lt"/>
              </a:rPr>
              <a:t>=R.</a:t>
            </a:r>
          </a:p>
          <a:p>
            <a:r>
              <a:rPr lang="en-US" dirty="0" smtClean="0">
                <a:latin typeface="+mj-lt"/>
              </a:rPr>
              <a:t>The above properties are needed for Thermodynamic analysis</a:t>
            </a:r>
          </a:p>
          <a:p>
            <a:r>
              <a:rPr lang="en-US" dirty="0" smtClean="0"/>
              <a:t>With Ideal Gas Law a Calculator is sufficient.</a:t>
            </a:r>
          </a:p>
          <a:p>
            <a:r>
              <a:rPr lang="en-US" dirty="0" smtClean="0"/>
              <a:t>But…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t>
            </a:r>
            <a:endParaRPr lang="en-US" dirty="0"/>
          </a:p>
        </p:txBody>
      </p:sp>
      <p:sp>
        <p:nvSpPr>
          <p:cNvPr id="3" name="Content Placeholder 2"/>
          <p:cNvSpPr>
            <a:spLocks noGrp="1"/>
          </p:cNvSpPr>
          <p:nvPr>
            <p:ph idx="1"/>
          </p:nvPr>
        </p:nvSpPr>
        <p:spPr/>
        <p:txBody>
          <a:bodyPr>
            <a:normAutofit lnSpcReduction="10000"/>
          </a:bodyPr>
          <a:lstStyle/>
          <a:p>
            <a:r>
              <a:rPr lang="en-US" dirty="0" smtClean="0"/>
              <a:t>Equation Solver is needed for gases which don’t obey Ideal Gas Law for whom</a:t>
            </a:r>
          </a:p>
          <a:p>
            <a:r>
              <a:rPr lang="en-US" dirty="0" err="1" smtClean="0"/>
              <a:t>pV</a:t>
            </a:r>
            <a:r>
              <a:rPr lang="en-US" dirty="0" smtClean="0"/>
              <a:t>= </a:t>
            </a:r>
            <a:r>
              <a:rPr lang="en-US" dirty="0" err="1" smtClean="0"/>
              <a:t>ZnRT</a:t>
            </a:r>
            <a:endParaRPr lang="en-US" dirty="0" smtClean="0"/>
          </a:p>
          <a:p>
            <a:r>
              <a:rPr lang="en-US" dirty="0" smtClean="0"/>
              <a:t>For liquids, and liquids turning to </a:t>
            </a:r>
            <a:r>
              <a:rPr lang="en-US" dirty="0" err="1" smtClean="0"/>
              <a:t>vapour</a:t>
            </a:r>
            <a:r>
              <a:rPr lang="en-US" dirty="0" smtClean="0"/>
              <a:t>, the other properties which matter are Saturation Pressure, Saturation Temperature and Latent Heat of Vaporization and for these Z is never 1.</a:t>
            </a:r>
          </a:p>
          <a:p>
            <a:r>
              <a:rPr lang="en-US" dirty="0" smtClean="0"/>
              <a:t>Z is called compressibility.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Compressibility</a:t>
            </a:r>
            <a:endParaRPr lang="en-US" dirty="0"/>
          </a:p>
        </p:txBody>
      </p:sp>
      <p:sp>
        <p:nvSpPr>
          <p:cNvPr id="3" name="Content Placeholder 2"/>
          <p:cNvSpPr>
            <a:spLocks noGrp="1"/>
          </p:cNvSpPr>
          <p:nvPr>
            <p:ph idx="1"/>
          </p:nvPr>
        </p:nvSpPr>
        <p:spPr/>
        <p:txBody>
          <a:bodyPr/>
          <a:lstStyle/>
          <a:p>
            <a:r>
              <a:rPr lang="en-US" dirty="0" smtClean="0"/>
              <a:t>When is Z=1?</a:t>
            </a:r>
          </a:p>
          <a:p>
            <a:endParaRPr lang="en-US" dirty="0" smtClean="0"/>
          </a:p>
        </p:txBody>
      </p:sp>
      <p:pic>
        <p:nvPicPr>
          <p:cNvPr id="4" name="Picture 3" descr="Z1.jpg"/>
          <p:cNvPicPr>
            <a:picLocks noChangeAspect="1"/>
          </p:cNvPicPr>
          <p:nvPr/>
        </p:nvPicPr>
        <p:blipFill>
          <a:blip r:embed="rId2" cstate="print"/>
          <a:stretch>
            <a:fillRect/>
          </a:stretch>
        </p:blipFill>
        <p:spPr>
          <a:xfrm>
            <a:off x="685800" y="2362199"/>
            <a:ext cx="5334000" cy="411170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t>
            </a:r>
            <a:endParaRPr lang="en-US" dirty="0"/>
          </a:p>
        </p:txBody>
      </p:sp>
      <p:pic>
        <p:nvPicPr>
          <p:cNvPr id="10" name="Content Placeholder 9" descr="Z2.jpg"/>
          <p:cNvPicPr>
            <a:picLocks noGrp="1" noChangeAspect="1"/>
          </p:cNvPicPr>
          <p:nvPr>
            <p:ph idx="1"/>
          </p:nvPr>
        </p:nvPicPr>
        <p:blipFill>
          <a:blip r:embed="rId2" cstate="print"/>
          <a:stretch>
            <a:fillRect/>
          </a:stretch>
        </p:blipFill>
        <p:spPr>
          <a:xfrm>
            <a:off x="1672086" y="1600200"/>
            <a:ext cx="5799827" cy="4525963"/>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t>
            </a:r>
            <a:endParaRPr lang="en-US" dirty="0"/>
          </a:p>
        </p:txBody>
      </p:sp>
      <p:pic>
        <p:nvPicPr>
          <p:cNvPr id="4" name="Content Placeholder 3" descr="Z3.jpg"/>
          <p:cNvPicPr>
            <a:picLocks noGrp="1" noChangeAspect="1"/>
          </p:cNvPicPr>
          <p:nvPr>
            <p:ph idx="1"/>
          </p:nvPr>
        </p:nvPicPr>
        <p:blipFill>
          <a:blip r:embed="rId2"/>
          <a:stretch>
            <a:fillRect/>
          </a:stretch>
        </p:blipFill>
        <p:spPr>
          <a:xfrm>
            <a:off x="699269" y="1600200"/>
            <a:ext cx="7745462" cy="452596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Saturation Temperature</a:t>
            </a:r>
            <a:endParaRPr lang="en-US" dirty="0"/>
          </a:p>
        </p:txBody>
      </p:sp>
      <p:pic>
        <p:nvPicPr>
          <p:cNvPr id="4" name="Content Placeholder 3" descr="Sat.jpg"/>
          <p:cNvPicPr>
            <a:picLocks noGrp="1" noChangeAspect="1"/>
          </p:cNvPicPr>
          <p:nvPr>
            <p:ph idx="1"/>
          </p:nvPr>
        </p:nvPicPr>
        <p:blipFill>
          <a:blip r:embed="rId2"/>
          <a:stretch>
            <a:fillRect/>
          </a:stretch>
        </p:blipFill>
        <p:spPr>
          <a:xfrm>
            <a:off x="690644" y="1600200"/>
            <a:ext cx="7762712" cy="4525963"/>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Saturation Pressure</a:t>
            </a:r>
            <a:endParaRPr lang="en-US" dirty="0"/>
          </a:p>
        </p:txBody>
      </p:sp>
      <p:pic>
        <p:nvPicPr>
          <p:cNvPr id="4" name="Content Placeholder 3" descr="Sat2.jpg"/>
          <p:cNvPicPr>
            <a:picLocks noGrp="1" noChangeAspect="1"/>
          </p:cNvPicPr>
          <p:nvPr>
            <p:ph idx="1"/>
          </p:nvPr>
        </p:nvPicPr>
        <p:blipFill>
          <a:blip r:embed="rId2"/>
          <a:stretch>
            <a:fillRect/>
          </a:stretch>
        </p:blipFill>
        <p:spPr>
          <a:xfrm>
            <a:off x="1379026" y="1600200"/>
            <a:ext cx="6385948" cy="452596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Digital Info</a:t>
            </a:r>
            <a:endParaRPr lang="en-US" dirty="0"/>
          </a:p>
        </p:txBody>
      </p:sp>
      <p:sp>
        <p:nvSpPr>
          <p:cNvPr id="3" name="Content Placeholder 2"/>
          <p:cNvSpPr>
            <a:spLocks noGrp="1"/>
          </p:cNvSpPr>
          <p:nvPr>
            <p:ph idx="1"/>
          </p:nvPr>
        </p:nvSpPr>
        <p:spPr>
          <a:xfrm>
            <a:off x="457200" y="1600201"/>
            <a:ext cx="8229600" cy="3810000"/>
          </a:xfrm>
        </p:spPr>
        <p:txBody>
          <a:bodyPr>
            <a:normAutofit fontScale="77500" lnSpcReduction="20000"/>
          </a:bodyPr>
          <a:lstStyle/>
          <a:p>
            <a:r>
              <a:rPr lang="en-US" dirty="0" smtClean="0"/>
              <a:t>Computation after </a:t>
            </a:r>
            <a:r>
              <a:rPr lang="en-US" dirty="0" err="1" smtClean="0"/>
              <a:t>Moore’Law</a:t>
            </a:r>
            <a:r>
              <a:rPr lang="en-US" dirty="0" smtClean="0"/>
              <a:t>: The invasion of semiconductor electronics brought calculators replacing slide rules in the 70s. In the next century, EES and like </a:t>
            </a:r>
            <a:r>
              <a:rPr lang="en-US" dirty="0" smtClean="0"/>
              <a:t>software </a:t>
            </a:r>
            <a:r>
              <a:rPr lang="en-US" dirty="0" smtClean="0"/>
              <a:t>have replaced property charts, such as Steam Tables, </a:t>
            </a:r>
            <a:r>
              <a:rPr lang="en-US" dirty="0" err="1" smtClean="0"/>
              <a:t>Psychrometric</a:t>
            </a:r>
            <a:r>
              <a:rPr lang="en-US" dirty="0" smtClean="0"/>
              <a:t> and other Property Charts. </a:t>
            </a:r>
          </a:p>
          <a:p>
            <a:r>
              <a:rPr lang="en-US" dirty="0" smtClean="0"/>
              <a:t>Earlier all these properties had to be taken from charts for engineering calculations, now these are available at the click of a button from EES.</a:t>
            </a:r>
          </a:p>
          <a:p>
            <a:r>
              <a:rPr lang="en-US" dirty="0" smtClean="0"/>
              <a:t>Soon we could get all computations and look up tables on line. The challenge is to make heat engines smart using such public data and is undertaken by those familiar with IT.</a:t>
            </a:r>
            <a:endParaRPr lang="en-US" dirty="0"/>
          </a:p>
        </p:txBody>
      </p:sp>
      <p:sp>
        <p:nvSpPr>
          <p:cNvPr id="4" name="TextBox 3"/>
          <p:cNvSpPr txBox="1"/>
          <p:nvPr/>
        </p:nvSpPr>
        <p:spPr>
          <a:xfrm>
            <a:off x="685800" y="5486400"/>
            <a:ext cx="7193572" cy="923330"/>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en-US" dirty="0" smtClean="0">
                <a:solidFill>
                  <a:srgbClr val="FF0000"/>
                </a:solidFill>
              </a:rPr>
              <a:t>NO need to use calculator in Thermodynamics education anymore.</a:t>
            </a:r>
          </a:p>
          <a:p>
            <a:r>
              <a:rPr lang="en-US" dirty="0" smtClean="0">
                <a:solidFill>
                  <a:srgbClr val="00B050"/>
                </a:solidFill>
              </a:rPr>
              <a:t>Computers with EES would give you immense power and flexibility to solve</a:t>
            </a:r>
          </a:p>
          <a:p>
            <a:r>
              <a:rPr lang="en-US" dirty="0">
                <a:solidFill>
                  <a:srgbClr val="00B050"/>
                </a:solidFill>
              </a:rPr>
              <a:t>a</a:t>
            </a:r>
            <a:r>
              <a:rPr lang="en-US" dirty="0" smtClean="0">
                <a:solidFill>
                  <a:srgbClr val="00B050"/>
                </a:solidFill>
              </a:rPr>
              <a:t>ny kind of complex thermodynamics problems</a:t>
            </a:r>
            <a:endParaRPr lang="en-US" dirty="0">
              <a:solidFill>
                <a:srgbClr val="00B05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310</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Digital Thermodynamics</vt:lpstr>
      <vt:lpstr>Property Charts</vt:lpstr>
      <vt:lpstr>Z</vt:lpstr>
      <vt:lpstr>Compressibility</vt:lpstr>
      <vt:lpstr>Z</vt:lpstr>
      <vt:lpstr>Z</vt:lpstr>
      <vt:lpstr>Saturation Temperature</vt:lpstr>
      <vt:lpstr>Saturation Pressure</vt:lpstr>
      <vt:lpstr>Using Digital Info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Thermodynamics</dc:title>
  <dc:creator>Thickuser</dc:creator>
  <cp:lastModifiedBy>Prof.S.K.Dash</cp:lastModifiedBy>
  <cp:revision>20</cp:revision>
  <dcterms:created xsi:type="dcterms:W3CDTF">2006-08-16T00:00:00Z</dcterms:created>
  <dcterms:modified xsi:type="dcterms:W3CDTF">2014-10-20T04:57:16Z</dcterms:modified>
</cp:coreProperties>
</file>